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handoutMasterIdLst>
    <p:handoutMasterId r:id="rId65"/>
  </p:handoutMasterIdLst>
  <p:sldIdLst>
    <p:sldId id="343" r:id="rId5"/>
    <p:sldId id="278" r:id="rId6"/>
    <p:sldId id="280" r:id="rId7"/>
    <p:sldId id="277" r:id="rId8"/>
    <p:sldId id="281" r:id="rId9"/>
    <p:sldId id="286" r:id="rId10"/>
    <p:sldId id="334" r:id="rId11"/>
    <p:sldId id="331" r:id="rId12"/>
    <p:sldId id="333" r:id="rId13"/>
    <p:sldId id="285" r:id="rId14"/>
    <p:sldId id="289" r:id="rId15"/>
    <p:sldId id="282" r:id="rId16"/>
    <p:sldId id="339" r:id="rId17"/>
    <p:sldId id="279" r:id="rId18"/>
    <p:sldId id="325" r:id="rId19"/>
    <p:sldId id="326" r:id="rId20"/>
    <p:sldId id="329" r:id="rId21"/>
    <p:sldId id="328" r:id="rId22"/>
    <p:sldId id="330" r:id="rId23"/>
    <p:sldId id="332" r:id="rId24"/>
    <p:sldId id="287" r:id="rId25"/>
    <p:sldId id="283" r:id="rId26"/>
    <p:sldId id="323" r:id="rId27"/>
    <p:sldId id="318" r:id="rId28"/>
    <p:sldId id="290" r:id="rId29"/>
    <p:sldId id="315" r:id="rId30"/>
    <p:sldId id="293" r:id="rId31"/>
    <p:sldId id="340" r:id="rId32"/>
    <p:sldId id="314" r:id="rId33"/>
    <p:sldId id="296" r:id="rId34"/>
    <p:sldId id="294" r:id="rId35"/>
    <p:sldId id="298" r:id="rId36"/>
    <p:sldId id="297" r:id="rId37"/>
    <p:sldId id="299" r:id="rId38"/>
    <p:sldId id="305" r:id="rId39"/>
    <p:sldId id="300" r:id="rId40"/>
    <p:sldId id="306" r:id="rId41"/>
    <p:sldId id="301" r:id="rId42"/>
    <p:sldId id="302" r:id="rId43"/>
    <p:sldId id="307" r:id="rId44"/>
    <p:sldId id="303" r:id="rId45"/>
    <p:sldId id="313" r:id="rId46"/>
    <p:sldId id="308" r:id="rId47"/>
    <p:sldId id="288" r:id="rId48"/>
    <p:sldId id="309" r:id="rId49"/>
    <p:sldId id="341" r:id="rId50"/>
    <p:sldId id="317" r:id="rId51"/>
    <p:sldId id="310" r:id="rId52"/>
    <p:sldId id="311" r:id="rId53"/>
    <p:sldId id="336" r:id="rId54"/>
    <p:sldId id="335" r:id="rId55"/>
    <p:sldId id="342" r:id="rId56"/>
    <p:sldId id="292" r:id="rId57"/>
    <p:sldId id="319" r:id="rId58"/>
    <p:sldId id="320" r:id="rId59"/>
    <p:sldId id="321" r:id="rId60"/>
    <p:sldId id="322" r:id="rId61"/>
    <p:sldId id="344" r:id="rId62"/>
    <p:sldId id="324" r:id="rId6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022"/>
    <a:srgbClr val="006600"/>
    <a:srgbClr val="007C31"/>
    <a:srgbClr val="FFFFFF"/>
    <a:srgbClr val="FFFF00"/>
    <a:srgbClr val="C09B57"/>
    <a:srgbClr val="D2D3D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9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4373D1F9-F4B4-43BC-9214-9370F59258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881B15B-6454-4618-9E2E-C6BE0A2762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C4F0E-9808-4F34-B3D7-2379FF7DF41C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65CD42E-CDE2-40F1-9930-604EEE69E3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2C25337-83C5-489E-B8C6-F0E1B65889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5F2D8-AFD1-4232-A984-C28F2C625A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26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EFFC8-D581-4E79-AC26-720439C4A97A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01543-EB4F-47B5-B1FF-A6E53A763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110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18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922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359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2347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3051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4151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5592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6219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4194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3068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138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580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966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2864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4503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5475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266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6848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6624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2797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1490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487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3888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7224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4022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61526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9859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634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74395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3144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2268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42802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98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1937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49983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4922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38004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46173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9420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05153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02741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07873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6276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778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42559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14717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8694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215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63740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2609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70447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33994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878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476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693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0967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82A80-CA35-4BEF-A4B5-71F3F9191D93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221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 descr="Obrázok, na ktorom je text&#10;&#10;Automaticky generovaný popis">
            <a:extLst>
              <a:ext uri="{FF2B5EF4-FFF2-40B4-BE49-F238E27FC236}">
                <a16:creationId xmlns:a16="http://schemas.microsoft.com/office/drawing/2014/main" id="{4AF2F59E-3DFB-4EDD-9A00-3CBBD2ED4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r="1170" b="14705"/>
          <a:stretch/>
        </p:blipFill>
        <p:spPr>
          <a:xfrm>
            <a:off x="0" y="15499"/>
            <a:ext cx="12192000" cy="7026219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37478395-43C9-4DD0-8048-B0E39F9C1359}"/>
              </a:ext>
            </a:extLst>
          </p:cNvPr>
          <p:cNvSpPr/>
          <p:nvPr userDrawn="1"/>
        </p:nvSpPr>
        <p:spPr>
          <a:xfrm>
            <a:off x="0" y="1"/>
            <a:ext cx="12192000" cy="7033558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309A1B97-A30D-45FE-BDD0-0E2F8AC0B5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2" y="297404"/>
            <a:ext cx="4631237" cy="20529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3A492B-2FF4-4A2F-A8CA-EF5DB1264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3269" y="2106401"/>
            <a:ext cx="8475261" cy="2052901"/>
          </a:xfrm>
          <a:noFill/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NÁZOV PREDMETU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D0EEC0-2EB5-42B4-8B11-2B5BFA0292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1845" y="4581570"/>
            <a:ext cx="8475260" cy="75955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Meno autora</a:t>
            </a:r>
          </a:p>
        </p:txBody>
      </p:sp>
    </p:spTree>
    <p:extLst>
      <p:ext uri="{BB962C8B-B14F-4D97-AF65-F5344CB8AC3E}">
        <p14:creationId xmlns:p14="http://schemas.microsoft.com/office/powerpoint/2010/main" val="407014416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13865F94-4372-439C-A3E6-3E5CC911C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89EE8251-A5DA-4D30-A109-6DE8E984ACB3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290B10C-51EA-49DE-8E0C-F59215C78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CEC726-10E5-46DE-B96D-45E320571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738" y="5329892"/>
            <a:ext cx="6172200" cy="714375"/>
          </a:xfr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74D6703-312A-4FAE-8004-6ACFA07FA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106738" y="4572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dirty="0"/>
              <a:t>Kliknutím na ikonu pridáte obrázok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A140089-31FE-4616-BD34-2F3B1941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E68E365-4A3E-4622-AD63-A5AD819D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22503D9-8AD2-4FBF-816C-F26EF6BE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572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13865F94-4372-439C-A3E6-3E5CC911C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89EE8251-A5DA-4D30-A109-6DE8E984ACB3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290B10C-51EA-49DE-8E0C-F59215C78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CEC726-10E5-46DE-B96D-45E320571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9892"/>
            <a:ext cx="10515600" cy="714375"/>
          </a:xfr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74D6703-312A-4FAE-8004-6ACFA07FA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171907"/>
            <a:ext cx="10515600" cy="41589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dirty="0"/>
              <a:t>Kliknutím na ikonu pridáte obrázok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E68E365-4A3E-4622-AD63-A5AD819D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11" name="Zástupný objekt pre dátum 1">
            <a:extLst>
              <a:ext uri="{FF2B5EF4-FFF2-40B4-BE49-F238E27FC236}">
                <a16:creationId xmlns:a16="http://schemas.microsoft.com/office/drawing/2014/main" id="{70DA6AB8-694A-416C-BCC7-548145DB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7745DF5-105D-447D-9B73-47D810883383}" type="datetime1">
              <a:rPr lang="sk-SK" smtClean="0"/>
              <a:t>4. 10. 2024</a:t>
            </a:fld>
            <a:endParaRPr lang="sk-SK" dirty="0"/>
          </a:p>
        </p:txBody>
      </p:sp>
      <p:sp>
        <p:nvSpPr>
          <p:cNvPr id="12" name="Zástupný objekt pre číslo snímky 3">
            <a:extLst>
              <a:ext uri="{FF2B5EF4-FFF2-40B4-BE49-F238E27FC236}">
                <a16:creationId xmlns:a16="http://schemas.microsoft.com/office/drawing/2014/main" id="{DE8CC806-C5BD-4045-A170-A7E8BBF4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258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DADB45-B200-4CB9-8709-EF278361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933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84912E-D002-4381-94DB-27DF86081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71907"/>
            <a:ext cx="6170612" cy="46891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7AC4A8-3021-4929-AD65-84C451E61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3933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BB56AA35-AB8A-4605-B873-3CBA02493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4CF71953-08DD-4D3E-87AD-E393442CBB76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35AE015-2361-4D15-9997-2027F5857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E21821C-8F79-42DA-AAA0-94C80B74B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13" name="Zástupný objekt pre dátum 1">
            <a:extLst>
              <a:ext uri="{FF2B5EF4-FFF2-40B4-BE49-F238E27FC236}">
                <a16:creationId xmlns:a16="http://schemas.microsoft.com/office/drawing/2014/main" id="{82AA3604-069A-4F70-A5A3-02818C7B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7745DF5-105D-447D-9B73-47D810883383}" type="datetime1">
              <a:rPr lang="sk-SK" smtClean="0"/>
              <a:t>4. 10. 2024</a:t>
            </a:fld>
            <a:endParaRPr lang="sk-SK" dirty="0"/>
          </a:p>
        </p:txBody>
      </p:sp>
      <p:sp>
        <p:nvSpPr>
          <p:cNvPr id="14" name="Zástupný objekt pre číslo snímky 3">
            <a:extLst>
              <a:ext uri="{FF2B5EF4-FFF2-40B4-BE49-F238E27FC236}">
                <a16:creationId xmlns:a16="http://schemas.microsoft.com/office/drawing/2014/main" id="{23F5C159-F9A7-432D-AFA1-DAB484AE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0965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B4BE4-D153-4D04-BF54-35717947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9853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EB082CB-5CB8-4364-99C1-98366B6D2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0819ED92-819E-4251-A7F3-F2ED58179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4C056E29-9CC7-4BBA-8226-30DC072A0D60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3692844-BC31-4AB8-9AA7-30720B5F56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0A79D9-CF4A-4296-93BA-B157B83C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A901B77-55FE-4D85-94AD-4300C2E1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DB7AB7-2DF8-48E1-A567-0DCBB68C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075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98EBFEA-4EA2-4D91-ADD2-A7AEB6623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7F74B6B-BB1A-4D71-8FC3-88519ADF4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74E1D5CA-426D-4FE0-B126-72622417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91CD9709-972F-4D07-9A54-187A7198B1A2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6A5D380-83E4-4780-89F7-3B2A43D0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12" name="Zástupný objekt pre dátum 1">
            <a:extLst>
              <a:ext uri="{FF2B5EF4-FFF2-40B4-BE49-F238E27FC236}">
                <a16:creationId xmlns:a16="http://schemas.microsoft.com/office/drawing/2014/main" id="{29C4E739-00E9-4A4C-8CBD-35CC9523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7745DF5-105D-447D-9B73-47D810883383}" type="datetime1">
              <a:rPr lang="sk-SK" smtClean="0"/>
              <a:t>4. 10. 2024</a:t>
            </a:fld>
            <a:endParaRPr lang="sk-SK" dirty="0"/>
          </a:p>
        </p:txBody>
      </p:sp>
      <p:sp>
        <p:nvSpPr>
          <p:cNvPr id="13" name="Zástupný objekt pre číslo snímky 3">
            <a:extLst>
              <a:ext uri="{FF2B5EF4-FFF2-40B4-BE49-F238E27FC236}">
                <a16:creationId xmlns:a16="http://schemas.microsoft.com/office/drawing/2014/main" id="{6ED2C4D5-6DC9-4492-8EAF-60B1996C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6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3BAB3-2608-45D5-AB21-4F50EC55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37"/>
            <a:ext cx="9954126" cy="806781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301D548F-1050-4B93-9C6A-0DBF1AC1C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DBF84018-128B-4B7E-81A4-DFBE6FC7FF19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1FBC279-4E5A-4781-954E-C97FFF2F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6568" y="6356350"/>
            <a:ext cx="4114800" cy="365125"/>
          </a:xfrm>
        </p:spPr>
        <p:txBody>
          <a:bodyPr/>
          <a:lstStyle/>
          <a:p>
            <a:r>
              <a:rPr lang="sk-SK" dirty="0"/>
              <a:t>Meno autora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8345BB81-4716-4172-A6C5-00C20C1860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68437"/>
            <a:ext cx="1071856" cy="991436"/>
          </a:xfrm>
          <a:prstGeom prst="rect">
            <a:avLst/>
          </a:prstGeom>
        </p:spPr>
      </p:pic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D16BC2CA-7857-4F57-A2FD-9F01647AB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170"/>
            <a:ext cx="10515600" cy="458879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151AA0FF-2613-4757-8EC3-5CB2ED8597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59873"/>
            <a:ext cx="8963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ĺžnik 13">
            <a:extLst>
              <a:ext uri="{FF2B5EF4-FFF2-40B4-BE49-F238E27FC236}">
                <a16:creationId xmlns:a16="http://schemas.microsoft.com/office/drawing/2014/main" id="{0C78C109-437E-4332-B4D2-AE520F93434A}"/>
              </a:ext>
            </a:extLst>
          </p:cNvPr>
          <p:cNvSpPr/>
          <p:nvPr userDrawn="1"/>
        </p:nvSpPr>
        <p:spPr>
          <a:xfrm>
            <a:off x="0" y="0"/>
            <a:ext cx="12192000" cy="36000"/>
          </a:xfrm>
          <a:prstGeom prst="rect">
            <a:avLst/>
          </a:prstGeom>
          <a:solidFill>
            <a:srgbClr val="007C31">
              <a:alpha val="97000"/>
            </a:srgbClr>
          </a:solidFill>
          <a:ln>
            <a:solidFill>
              <a:srgbClr val="00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>
              <a:solidFill>
                <a:schemeClr val="bg1"/>
              </a:solidFill>
            </a:endParaRPr>
          </a:p>
        </p:txBody>
      </p:sp>
      <p:sp>
        <p:nvSpPr>
          <p:cNvPr id="12" name="Zástupný objekt pre dátum 1">
            <a:extLst>
              <a:ext uri="{FF2B5EF4-FFF2-40B4-BE49-F238E27FC236}">
                <a16:creationId xmlns:a16="http://schemas.microsoft.com/office/drawing/2014/main" id="{BE043D3A-5F93-4345-8721-DBB53527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7745DF5-105D-447D-9B73-47D810883383}" type="datetime1">
              <a:rPr lang="sk-SK" smtClean="0"/>
              <a:t>4. 10. 2024</a:t>
            </a:fld>
            <a:endParaRPr lang="sk-SK" dirty="0"/>
          </a:p>
        </p:txBody>
      </p:sp>
      <p:sp>
        <p:nvSpPr>
          <p:cNvPr id="15" name="Zástupný objekt pre číslo snímky 3">
            <a:extLst>
              <a:ext uri="{FF2B5EF4-FFF2-40B4-BE49-F238E27FC236}">
                <a16:creationId xmlns:a16="http://schemas.microsoft.com/office/drawing/2014/main" id="{F7396D6A-E4DC-4C69-836F-98C44F7C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042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CB38D7A4-7F4D-40A5-898F-E72E7EDD6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r="1170" b="14705"/>
          <a:stretch/>
        </p:blipFill>
        <p:spPr>
          <a:xfrm>
            <a:off x="0" y="15499"/>
            <a:ext cx="12192000" cy="7026219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A9F40B10-8D7E-4982-9F9B-D102BAF4DD0B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5CA4A4F3-324E-4D74-80C7-62B0ED0961EF}"/>
              </a:ext>
            </a:extLst>
          </p:cNvPr>
          <p:cNvSpPr/>
          <p:nvPr userDrawn="1"/>
        </p:nvSpPr>
        <p:spPr>
          <a:xfrm>
            <a:off x="0" y="0"/>
            <a:ext cx="12192000" cy="625067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987A8FE9-C00D-4E31-8D00-00D68DA3E9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9" y="233137"/>
            <a:ext cx="5093031" cy="22576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3E5CA7D-F39E-4672-9C26-C8C7C37FC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8537"/>
            <a:ext cx="8459624" cy="1855788"/>
          </a:xfrm>
          <a:noFill/>
        </p:spPr>
        <p:txBody>
          <a:bodyPr anchor="b">
            <a:normAutofit/>
          </a:bodyPr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10177F-B867-405B-8B10-40598239DF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89464"/>
            <a:ext cx="8459624" cy="7159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Názov predmetu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1376A8-E465-490F-BF99-7FF5483C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Meno autora</a:t>
            </a:r>
          </a:p>
        </p:txBody>
      </p:sp>
      <p:sp>
        <p:nvSpPr>
          <p:cNvPr id="11" name="Zástupný objekt pre dátum 1">
            <a:extLst>
              <a:ext uri="{FF2B5EF4-FFF2-40B4-BE49-F238E27FC236}">
                <a16:creationId xmlns:a16="http://schemas.microsoft.com/office/drawing/2014/main" id="{B217FC3F-9219-43A7-9C33-C08CCDD1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7745DF5-105D-447D-9B73-47D810883383}" type="datetime1">
              <a:rPr lang="sk-SK" smtClean="0"/>
              <a:t>4. 10. 2024</a:t>
            </a:fld>
            <a:endParaRPr lang="sk-SK" dirty="0"/>
          </a:p>
        </p:txBody>
      </p:sp>
      <p:sp>
        <p:nvSpPr>
          <p:cNvPr id="12" name="Zástupný objekt pre číslo snímky 3">
            <a:extLst>
              <a:ext uri="{FF2B5EF4-FFF2-40B4-BE49-F238E27FC236}">
                <a16:creationId xmlns:a16="http://schemas.microsoft.com/office/drawing/2014/main" id="{8F75DB1B-18FF-490D-B66B-558C5D24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580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CB38D7A4-7F4D-40A5-898F-E72E7EDD6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r="1170" b="14705"/>
          <a:stretch/>
        </p:blipFill>
        <p:spPr>
          <a:xfrm>
            <a:off x="0" y="15499"/>
            <a:ext cx="12192000" cy="7026219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A9F40B10-8D7E-4982-9F9B-D102BAF4DD0B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5CA4A4F3-324E-4D74-80C7-62B0ED0961EF}"/>
              </a:ext>
            </a:extLst>
          </p:cNvPr>
          <p:cNvSpPr/>
          <p:nvPr userDrawn="1"/>
        </p:nvSpPr>
        <p:spPr>
          <a:xfrm>
            <a:off x="0" y="0"/>
            <a:ext cx="12192000" cy="625067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5B5431E7-C315-4E38-9A19-AAB86B88C019}"/>
              </a:ext>
            </a:extLst>
          </p:cNvPr>
          <p:cNvSpPr/>
          <p:nvPr userDrawn="1"/>
        </p:nvSpPr>
        <p:spPr>
          <a:xfrm>
            <a:off x="0" y="1"/>
            <a:ext cx="12192000" cy="7033558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E5CA7D-F39E-4672-9C26-C8C7C37FC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8537"/>
            <a:ext cx="8459624" cy="1855788"/>
          </a:xfrm>
          <a:noFill/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10177F-B867-405B-8B10-40598239DF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89464"/>
            <a:ext cx="8459624" cy="71596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Názov predmetu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1376A8-E465-490F-BF99-7FF5483C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730333"/>
            <a:ext cx="7315200" cy="782883"/>
          </a:xfrm>
        </p:spPr>
        <p:txBody>
          <a:bodyPr/>
          <a:lstStyle>
            <a:lvl1pPr algn="l">
              <a:lnSpc>
                <a:spcPct val="150000"/>
              </a:lnSpc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Katedra</a:t>
            </a:r>
          </a:p>
          <a:p>
            <a:r>
              <a:rPr lang="sk-SK" dirty="0"/>
              <a:t>Akademický rok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C7CFA392-8413-408E-ABC2-0A821DEF5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2" y="297404"/>
            <a:ext cx="4631237" cy="20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8385CA29-56DB-4E2F-B1C0-BC57C6983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D9F9E501-23AB-48A5-97B4-1F1E8E9FCC6A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CD906E5-7873-445A-A20B-EB914FE3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9C9E42E-06BB-418E-87AF-B250FA09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81EB2DC-01F9-43F1-B112-AECBC195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202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296C927F-82F9-4823-971A-86BBD8E9B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452DA0E1-FECE-4E80-A2A6-F28302C3A7F3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27BB1E6D-8A72-4A3F-8FB7-E07689F90E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850797-C74B-4D52-92CB-790A1DF4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DADF48D-0E11-4D8B-9AFA-341F8843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CFDFBF-B833-4CF4-A854-FF325A4A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57DF918-A413-4A3A-B79E-D1EDA6E2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790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BAFDF8FE-CB63-4658-A8C9-54C36F9EF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CE396A93-6751-4ED9-8030-3FD9D7495574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063CBF9-44EE-47BD-B453-48CF70B36D14}"/>
              </a:ext>
            </a:extLst>
          </p:cNvPr>
          <p:cNvSpPr/>
          <p:nvPr userDrawn="1"/>
        </p:nvSpPr>
        <p:spPr>
          <a:xfrm>
            <a:off x="0" y="0"/>
            <a:ext cx="12192000" cy="6242516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7CDD2ADD-9F72-4EA9-852C-04D184E492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09C08B81-775C-40A1-A179-2E3A65AE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37"/>
            <a:ext cx="9954126" cy="806781"/>
          </a:xfrm>
        </p:spPr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21" name="Zástupný objekt pre pätu 3">
            <a:extLst>
              <a:ext uri="{FF2B5EF4-FFF2-40B4-BE49-F238E27FC236}">
                <a16:creationId xmlns:a16="http://schemas.microsoft.com/office/drawing/2014/main" id="{27EA1431-B43D-4CC1-B021-F02F526A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6568" y="6356350"/>
            <a:ext cx="4114800" cy="365125"/>
          </a:xfrm>
        </p:spPr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23" name="Zástupný objekt pre obsah 2">
            <a:extLst>
              <a:ext uri="{FF2B5EF4-FFF2-40B4-BE49-F238E27FC236}">
                <a16:creationId xmlns:a16="http://schemas.microsoft.com/office/drawing/2014/main" id="{33C6AFF1-3D1B-4242-9252-A61839D04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170"/>
            <a:ext cx="10515600" cy="4588793"/>
          </a:xfrm>
        </p:spPr>
        <p:txBody>
          <a:bodyPr/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1" name="Zástupný objekt pre dátum 1">
            <a:extLst>
              <a:ext uri="{FF2B5EF4-FFF2-40B4-BE49-F238E27FC236}">
                <a16:creationId xmlns:a16="http://schemas.microsoft.com/office/drawing/2014/main" id="{31272F7C-822A-432C-9A13-E558164E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7745DF5-105D-447D-9B73-47D810883383}" type="datetime1">
              <a:rPr lang="sk-SK" smtClean="0"/>
              <a:t>4. 10. 2024</a:t>
            </a:fld>
            <a:endParaRPr lang="sk-SK" dirty="0"/>
          </a:p>
        </p:txBody>
      </p:sp>
      <p:sp>
        <p:nvSpPr>
          <p:cNvPr id="12" name="Zástupný objekt pre číslo snímky 3">
            <a:extLst>
              <a:ext uri="{FF2B5EF4-FFF2-40B4-BE49-F238E27FC236}">
                <a16:creationId xmlns:a16="http://schemas.microsoft.com/office/drawing/2014/main" id="{1759BD13-C840-4EF1-B484-6E1D17E8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013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3020833F-35E9-46B1-AE47-E4F2A22B3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4D010934-7E2A-4860-82A9-F31F1670D2B3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29BD4B1F-8002-4414-8E93-0EEDA449EC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76389-1ACC-4D76-B0F2-C544B754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9853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1F4498-761D-462A-AEA1-A874C2B5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4E584A5-FA62-4520-9F02-AC25423FA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F341EFD-6EDB-4D67-922E-41C97E59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07EA8B9-57D3-452A-9573-9A21E6F1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8C4C0C6-3BD2-49C2-81BF-CB2DC10E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153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41B00-E4F5-4DFB-B120-A76DF64C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096947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7E79FE-F704-4749-982C-75E68D74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50794A4-8C82-415A-82B3-2FE5DB76E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28C1E1-C279-4E53-9A68-AEFF828A8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D3EB231-15DA-4ACC-9448-C4FE726FF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A8953EF6-1CBC-4583-A153-1A5C4AB3B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1F3559B1-605B-4EA2-8E26-AC1D9E66A8B4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D6820752-ED4D-439D-B914-1800884CF7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2565537-2017-4934-9B5F-CCAAB910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18BA3A75-5C97-486B-8F72-734CBED8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E456C4B-F26D-4576-837B-E0523092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5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13865F94-4372-439C-A3E6-3E5CC911C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8" r="1170" b="14705"/>
          <a:stretch/>
        </p:blipFill>
        <p:spPr>
          <a:xfrm>
            <a:off x="0" y="6250675"/>
            <a:ext cx="12192000" cy="791042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89EE8251-A5DA-4D30-A109-6DE8E984ACB3}"/>
              </a:ext>
            </a:extLst>
          </p:cNvPr>
          <p:cNvSpPr/>
          <p:nvPr userDrawn="1"/>
        </p:nvSpPr>
        <p:spPr>
          <a:xfrm>
            <a:off x="0" y="6250675"/>
            <a:ext cx="12192000" cy="782883"/>
          </a:xfrm>
          <a:prstGeom prst="rect">
            <a:avLst/>
          </a:prstGeom>
          <a:solidFill>
            <a:srgbClr val="007C1B">
              <a:alpha val="97000"/>
            </a:srgbClr>
          </a:solidFill>
          <a:ln>
            <a:solidFill>
              <a:srgbClr val="007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290B10C-51EA-49DE-8E0C-F59215C78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35" y="180471"/>
            <a:ext cx="1071856" cy="991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CEC726-10E5-46DE-B96D-45E320571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74D6703-312A-4FAE-8004-6ACFA07FA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71907"/>
            <a:ext cx="6172200" cy="46891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9B53B8-7699-41FD-953E-1ABBF94BB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A140089-31FE-4616-BD34-2F3B1941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C9F-20B7-48AB-9E2B-0F93899E6504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E68E365-4A3E-4622-AD63-A5AD819D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Meno autora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22503D9-8AD2-4FBF-816C-F26EF6BE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54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F96386FB-7CFC-4087-BAC0-67474B49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96863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29251E-8C1A-4D55-8103-66D070F3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F01B6C-D893-4511-9754-955F9331F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583CDB-8F0E-4074-AF81-CAE6D02C1D66}" type="datetime1">
              <a:rPr lang="sk-SK" smtClean="0"/>
              <a:t>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04429DC-78FB-4C6F-B842-676A1BBAC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55BAB9-06FB-4E17-8919-6309633F3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7A5E5D-C88A-4D94-8737-861B0DE26CAF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79B6E1A5-096D-4001-923B-E0EDF2D46BE6}"/>
              </a:ext>
            </a:extLst>
          </p:cNvPr>
          <p:cNvSpPr txBox="1">
            <a:spLocks/>
          </p:cNvSpPr>
          <p:nvPr userDrawn="1"/>
        </p:nvSpPr>
        <p:spPr>
          <a:xfrm>
            <a:off x="491320" y="5691118"/>
            <a:ext cx="4421874" cy="497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Katedra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8C3A33A6-B3AB-4333-9EE2-57D48C9D5E4A}"/>
              </a:ext>
            </a:extLst>
          </p:cNvPr>
          <p:cNvSpPr txBox="1">
            <a:spLocks/>
          </p:cNvSpPr>
          <p:nvPr userDrawn="1"/>
        </p:nvSpPr>
        <p:spPr>
          <a:xfrm>
            <a:off x="491320" y="6106285"/>
            <a:ext cx="4421874" cy="423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22106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7" r:id="rId3"/>
    <p:sldLayoutId id="2147483660" r:id="rId4"/>
    <p:sldLayoutId id="2147483659" r:id="rId5"/>
    <p:sldLayoutId id="2147483650" r:id="rId6"/>
    <p:sldLayoutId id="2147483657" r:id="rId7"/>
    <p:sldLayoutId id="2147483658" r:id="rId8"/>
    <p:sldLayoutId id="2147483662" r:id="rId9"/>
    <p:sldLayoutId id="2147483665" r:id="rId10"/>
    <p:sldLayoutId id="2147483666" r:id="rId11"/>
    <p:sldLayoutId id="2147483661" r:id="rId12"/>
    <p:sldLayoutId id="2147483663" r:id="rId13"/>
    <p:sldLayoutId id="2147483664" r:id="rId14"/>
    <p:sldLayoutId id="2147483652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32.jpe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5" Type="http://schemas.openxmlformats.org/officeDocument/2006/relationships/image" Target="../media/image61.sv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1.sv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61.sv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48.svg"/><Relationship Id="rId10" Type="http://schemas.openxmlformats.org/officeDocument/2006/relationships/image" Target="../media/image70.png"/><Relationship Id="rId4" Type="http://schemas.openxmlformats.org/officeDocument/2006/relationships/image" Target="../media/image47.png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61.sv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61.svg"/><Relationship Id="rId4" Type="http://schemas.openxmlformats.org/officeDocument/2006/relationships/image" Target="../media/image47.png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61.sv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13.sv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558B9-DBF7-4A58-9540-7F2172CE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212"/>
            <a:ext cx="8459624" cy="1855788"/>
          </a:xfrm>
        </p:spPr>
        <p:txBody>
          <a:bodyPr/>
          <a:lstStyle/>
          <a:p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DO ŠTÚDIA </a:t>
            </a:r>
            <a:b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sk-SK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F70E77-2C33-4D01-883D-C555FB377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388532"/>
            <a:ext cx="8459624" cy="1068386"/>
          </a:xfrm>
        </p:spPr>
        <p:txBody>
          <a:bodyPr>
            <a:normAutofit/>
          </a:bodyPr>
          <a:lstStyle/>
          <a:p>
            <a:r>
              <a:rPr lang="sk-SK" dirty="0"/>
              <a:t>prof.h.c. prof. Ing. </a:t>
            </a:r>
            <a:r>
              <a:rPr lang="sk-SK" b="1" dirty="0"/>
              <a:t>HUDÁKOVÁ</a:t>
            </a:r>
            <a:r>
              <a:rPr lang="sk-SK" dirty="0"/>
              <a:t>, PhD. MBA</a:t>
            </a:r>
          </a:p>
          <a:p>
            <a:r>
              <a:rPr lang="sk-SK" sz="1900" dirty="0"/>
              <a:t>prorektor VŠEM pre vedu a výskum</a:t>
            </a:r>
          </a:p>
        </p:txBody>
      </p:sp>
      <p:pic>
        <p:nvPicPr>
          <p:cNvPr id="10" name="Obrázok 9" descr="Obrázok, na ktorom je vonkajšie, ľahká atletika, tenis, štadión&#10;&#10;Automaticky generovaný popis">
            <a:extLst>
              <a:ext uri="{FF2B5EF4-FFF2-40B4-BE49-F238E27FC236}">
                <a16:creationId xmlns:a16="http://schemas.microsoft.com/office/drawing/2014/main" id="{DEA2618E-7958-5DD8-F00D-979955A4C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/>
          <a:stretch/>
        </p:blipFill>
        <p:spPr>
          <a:xfrm>
            <a:off x="7294540" y="61119"/>
            <a:ext cx="4840310" cy="6907726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0264CF71-8A21-CABE-5F6E-2DB92C7940AD}"/>
              </a:ext>
            </a:extLst>
          </p:cNvPr>
          <p:cNvSpPr txBox="1">
            <a:spLocks/>
          </p:cNvSpPr>
          <p:nvPr/>
        </p:nvSpPr>
        <p:spPr>
          <a:xfrm>
            <a:off x="838200" y="4274623"/>
            <a:ext cx="8459624" cy="10683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Dr.h.c. doc. Ing. Ľuboš </a:t>
            </a:r>
            <a:r>
              <a:rPr lang="sk-SK" b="1" dirty="0"/>
              <a:t>CIBÁK</a:t>
            </a:r>
            <a:r>
              <a:rPr lang="sk-SK" dirty="0"/>
              <a:t>, PhD. MBA</a:t>
            </a:r>
          </a:p>
          <a:p>
            <a:r>
              <a:rPr lang="sk-SK" sz="1900" dirty="0"/>
              <a:t>rektor VŠEM</a:t>
            </a:r>
            <a:br>
              <a:rPr lang="sk-SK" sz="1900" dirty="0"/>
            </a:br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2605710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11C529CD-FAD4-411E-82AC-D332CB690049}"/>
              </a:ext>
            </a:extLst>
          </p:cNvPr>
          <p:cNvSpPr/>
          <p:nvPr/>
        </p:nvSpPr>
        <p:spPr>
          <a:xfrm>
            <a:off x="642770" y="1165401"/>
            <a:ext cx="9441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4400" dirty="0"/>
              <a:t>Študijný poriadok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4400" dirty="0"/>
              <a:t>Štipendijný poriadok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4400" dirty="0"/>
              <a:t>Disciplinárny poriadok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438D326D-FAED-4058-8CFC-4173E94FDDAE}"/>
              </a:ext>
            </a:extLst>
          </p:cNvPr>
          <p:cNvSpPr txBox="1"/>
          <p:nvPr/>
        </p:nvSpPr>
        <p:spPr>
          <a:xfrm>
            <a:off x="621792" y="260648"/>
            <a:ext cx="10046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Hlavné interné predpisy </a:t>
            </a:r>
            <a:r>
              <a:rPr lang="sk-SK" sz="4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499FB1E-A854-C582-3237-0763C67EA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2165">
            <a:off x="5765824" y="3169025"/>
            <a:ext cx="6025872" cy="323943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BF5D65AB-CF96-45CA-9325-778A3438A6BA}"/>
              </a:ext>
            </a:extLst>
          </p:cNvPr>
          <p:cNvSpPr/>
          <p:nvPr/>
        </p:nvSpPr>
        <p:spPr>
          <a:xfrm rot="21211422">
            <a:off x="9340742" y="5181825"/>
            <a:ext cx="936104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4D14EBA-38BA-7313-2512-314A7AAE197B}"/>
              </a:ext>
            </a:extLst>
          </p:cNvPr>
          <p:cNvSpPr txBox="1"/>
          <p:nvPr/>
        </p:nvSpPr>
        <p:spPr>
          <a:xfrm>
            <a:off x="642770" y="3890516"/>
            <a:ext cx="6100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600" dirty="0"/>
              <a:t>Smernica o školnom </a:t>
            </a:r>
            <a:br>
              <a:rPr lang="sk-SK" sz="3600" dirty="0"/>
            </a:br>
            <a:r>
              <a:rPr lang="sk-SK" sz="3600" dirty="0"/>
              <a:t>a poplatkoch</a:t>
            </a:r>
          </a:p>
        </p:txBody>
      </p:sp>
    </p:spTree>
    <p:extLst>
      <p:ext uri="{BB962C8B-B14F-4D97-AF65-F5344CB8AC3E}">
        <p14:creationId xmlns:p14="http://schemas.microsoft.com/office/powerpoint/2010/main" val="8881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D5EE4E9-D52F-4F22-824A-45DDF06E382E}"/>
              </a:ext>
            </a:extLst>
          </p:cNvPr>
          <p:cNvSpPr txBox="1"/>
          <p:nvPr/>
        </p:nvSpPr>
        <p:spPr>
          <a:xfrm>
            <a:off x="557933" y="216804"/>
            <a:ext cx="8563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A METÓDY ŠTÚDIA NA </a:t>
            </a:r>
            <a:r>
              <a:rPr lang="sk-SK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sk-SK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E62EBB3-3991-4670-B431-48DC446F001E}"/>
              </a:ext>
            </a:extLst>
          </p:cNvPr>
          <p:cNvSpPr txBox="1"/>
          <p:nvPr/>
        </p:nvSpPr>
        <p:spPr>
          <a:xfrm>
            <a:off x="1703512" y="1844824"/>
            <a:ext cx="21339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FORMA ŠTÚDIA:</a:t>
            </a:r>
          </a:p>
          <a:p>
            <a:endParaRPr lang="sk-SK" dirty="0"/>
          </a:p>
          <a:p>
            <a:r>
              <a:rPr lang="sk-SK" dirty="0"/>
              <a:t>METÓDA ŠTÚDIA:</a:t>
            </a:r>
          </a:p>
          <a:p>
            <a:endParaRPr lang="sk-SK" dirty="0"/>
          </a:p>
          <a:p>
            <a:r>
              <a:rPr lang="sk-SK" dirty="0"/>
              <a:t>DĹŽKA ŠTÚDIA: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08C0F16-79FE-474A-B25A-D86AE7C1A833}"/>
              </a:ext>
            </a:extLst>
          </p:cNvPr>
          <p:cNvSpPr txBox="1"/>
          <p:nvPr/>
        </p:nvSpPr>
        <p:spPr>
          <a:xfrm>
            <a:off x="1690743" y="4180881"/>
            <a:ext cx="21339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FORMA ŠTÚDIA:</a:t>
            </a:r>
          </a:p>
          <a:p>
            <a:endParaRPr lang="sk-SK" dirty="0"/>
          </a:p>
          <a:p>
            <a:r>
              <a:rPr lang="sk-SK" dirty="0"/>
              <a:t>METÓDA ŠTÚDIA:</a:t>
            </a:r>
          </a:p>
          <a:p>
            <a:endParaRPr lang="sk-SK" dirty="0"/>
          </a:p>
          <a:p>
            <a:r>
              <a:rPr lang="sk-SK" dirty="0"/>
              <a:t>DĹŽKA ŠTÚDIA: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F752734-9FEE-457C-A6C3-382DBBDE7770}"/>
              </a:ext>
            </a:extLst>
          </p:cNvPr>
          <p:cNvSpPr txBox="1"/>
          <p:nvPr/>
        </p:nvSpPr>
        <p:spPr>
          <a:xfrm>
            <a:off x="4151784" y="170080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i="1" dirty="0">
                <a:solidFill>
                  <a:srgbClr val="006600"/>
                </a:solidFill>
              </a:rPr>
              <a:t>DENNÉ ŠTÚDIUM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D6BC73C-7822-4288-B376-8F611B354DF6}"/>
              </a:ext>
            </a:extLst>
          </p:cNvPr>
          <p:cNvSpPr txBox="1"/>
          <p:nvPr/>
        </p:nvSpPr>
        <p:spPr>
          <a:xfrm>
            <a:off x="4079776" y="407707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i="1" dirty="0">
                <a:solidFill>
                  <a:srgbClr val="006600"/>
                </a:solidFill>
              </a:rPr>
              <a:t>EXTERNÉ ŠTÚDIUM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54F705D-B13E-4220-830D-3E7E8AF2D65C}"/>
              </a:ext>
            </a:extLst>
          </p:cNvPr>
          <p:cNvSpPr txBox="1"/>
          <p:nvPr/>
        </p:nvSpPr>
        <p:spPr>
          <a:xfrm>
            <a:off x="3860321" y="2235643"/>
            <a:ext cx="7241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i="1" dirty="0">
                <a:solidFill>
                  <a:srgbClr val="006600"/>
                </a:solidFill>
              </a:rPr>
              <a:t>prezenčná                     kombinovaná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6CFC333-6DC8-4B83-BD5D-FCD9C6A6385B}"/>
              </a:ext>
            </a:extLst>
          </p:cNvPr>
          <p:cNvSpPr txBox="1"/>
          <p:nvPr/>
        </p:nvSpPr>
        <p:spPr>
          <a:xfrm>
            <a:off x="5231904" y="457241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i="1" dirty="0">
                <a:solidFill>
                  <a:srgbClr val="006600"/>
                </a:solidFill>
              </a:rPr>
              <a:t>kombinovaná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6ED3B355-6527-4126-8FE5-DA976D498212}"/>
              </a:ext>
            </a:extLst>
          </p:cNvPr>
          <p:cNvSpPr txBox="1"/>
          <p:nvPr/>
        </p:nvSpPr>
        <p:spPr>
          <a:xfrm>
            <a:off x="4464633" y="2770477"/>
            <a:ext cx="502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i="1" dirty="0" err="1">
                <a:solidFill>
                  <a:srgbClr val="006600"/>
                </a:solidFill>
              </a:rPr>
              <a:t>Bc</a:t>
            </a:r>
            <a:r>
              <a:rPr lang="sk-SK" sz="3200" b="1" i="1" dirty="0">
                <a:solidFill>
                  <a:srgbClr val="006600"/>
                </a:solidFill>
              </a:rPr>
              <a:t> = 3 roky, Mgr = 2 roky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E2331B0-4EE5-409D-A7AA-5F36DBD7CB49}"/>
              </a:ext>
            </a:extLst>
          </p:cNvPr>
          <p:cNvSpPr txBox="1"/>
          <p:nvPr/>
        </p:nvSpPr>
        <p:spPr>
          <a:xfrm>
            <a:off x="4248610" y="5085185"/>
            <a:ext cx="5231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i="1" dirty="0" err="1">
                <a:solidFill>
                  <a:srgbClr val="006600"/>
                </a:solidFill>
              </a:rPr>
              <a:t>Bc</a:t>
            </a:r>
            <a:r>
              <a:rPr lang="sk-SK" sz="3200" b="1" i="1" dirty="0">
                <a:solidFill>
                  <a:srgbClr val="006600"/>
                </a:solidFill>
              </a:rPr>
              <a:t> = 4 roky, Mgr = 3 roky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039F3B2-22BF-4723-9B37-A9AB0F6BD04C}"/>
              </a:ext>
            </a:extLst>
          </p:cNvPr>
          <p:cNvSpPr txBox="1"/>
          <p:nvPr/>
        </p:nvSpPr>
        <p:spPr>
          <a:xfrm>
            <a:off x="563422" y="1052737"/>
            <a:ext cx="11031170" cy="5073313"/>
          </a:xfrm>
          <a:prstGeom prst="roundRect">
            <a:avLst>
              <a:gd name="adj" fmla="val 1363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Zákon o vysokých školách</a:t>
            </a:r>
          </a:p>
          <a:p>
            <a:pPr algn="ctr"/>
            <a:r>
              <a:rPr lang="sk-SK" sz="2000" b="1" dirty="0"/>
              <a:t>§ 60</a:t>
            </a:r>
          </a:p>
          <a:p>
            <a:pPr algn="ctr"/>
            <a:r>
              <a:rPr lang="sk-SK" sz="2000" b="1" dirty="0"/>
              <a:t>Formy a metódy štúdia</a:t>
            </a:r>
          </a:p>
          <a:p>
            <a:pPr algn="ctr"/>
            <a:endParaRPr lang="sk-SK" sz="2000" b="1" dirty="0"/>
          </a:p>
          <a:p>
            <a:r>
              <a:rPr lang="sk-SK" sz="2000" dirty="0"/>
              <a:t>4. Vzdelávacie činnosti podľa § 51 ods. 2 sa môžu uskutočňovať </a:t>
            </a:r>
          </a:p>
          <a:p>
            <a:pPr marL="342900" indent="-342900">
              <a:buFont typeface="+mj-lt"/>
              <a:buAutoNum type="alphaLcParenR"/>
            </a:pPr>
            <a:r>
              <a:rPr lang="sk-SK" sz="2000" dirty="0"/>
              <a:t>prezenčnou metódou,</a:t>
            </a:r>
          </a:p>
          <a:p>
            <a:pPr marL="342900" indent="-342900">
              <a:buFont typeface="+mj-lt"/>
              <a:buAutoNum type="alphaLcParenR"/>
            </a:pPr>
            <a:r>
              <a:rPr lang="sk-SK" sz="2000" dirty="0"/>
              <a:t>dištančnou metódou alebo</a:t>
            </a:r>
          </a:p>
          <a:p>
            <a:pPr marL="342900" indent="-342900">
              <a:buFont typeface="+mj-lt"/>
              <a:buAutoNum type="alphaLcParenR"/>
            </a:pPr>
            <a:r>
              <a:rPr lang="sk-SK" sz="2000" dirty="0"/>
              <a:t>kombinovanou metódou.</a:t>
            </a:r>
          </a:p>
          <a:p>
            <a:endParaRPr lang="sk-SK" sz="2000" dirty="0"/>
          </a:p>
          <a:p>
            <a:pPr algn="just"/>
            <a:r>
              <a:rPr lang="sk-SK" sz="2000" dirty="0"/>
              <a:t>5. Prezenčná metóda štúdia spočíva na vyučovaní s priamym kontaktom učiteľa so študentom.</a:t>
            </a:r>
          </a:p>
          <a:p>
            <a:pPr algn="just"/>
            <a:endParaRPr lang="sk-SK" sz="2000" dirty="0"/>
          </a:p>
          <a:p>
            <a:pPr algn="just"/>
            <a:r>
              <a:rPr lang="sk-SK" sz="2000" dirty="0"/>
              <a:t>6.  Dištančná metóda nahrádza priamy kontakt učiteľa so študentom komunikáciou prostredníctvom komunikačných prostriedkov, najmä prostriedkov založených na využívaní počítačových sietí. </a:t>
            </a:r>
          </a:p>
        </p:txBody>
      </p:sp>
    </p:spTree>
    <p:extLst>
      <p:ext uri="{BB962C8B-B14F-4D97-AF65-F5344CB8AC3E}">
        <p14:creationId xmlns:p14="http://schemas.microsoft.com/office/powerpoint/2010/main" val="31357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3AA2769-1D22-4C04-87F8-DB9DEC772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94" y="408399"/>
            <a:ext cx="10031507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BAKALÁRSKE ŠTÚDIUM = </a:t>
            </a:r>
            <a:r>
              <a:rPr lang="sk-SK" sz="2800" dirty="0">
                <a:solidFill>
                  <a:srgbClr val="FF0000"/>
                </a:solidFill>
                <a:latin typeface="Arial" charset="0"/>
                <a:cs typeface="Arial" charset="0"/>
              </a:rPr>
              <a:t>minimálne</a:t>
            </a:r>
            <a:r>
              <a:rPr lang="sk-SK" sz="2800" dirty="0">
                <a:latin typeface="Arial" charset="0"/>
                <a:cs typeface="Arial" charset="0"/>
              </a:rPr>
              <a:t> </a:t>
            </a:r>
            <a:r>
              <a:rPr lang="sk-SK" sz="40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180 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69DF5BB-B748-4503-8999-C6860365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562" y="1368426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1.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35D87FB-5276-4300-9BF6-4983F4D72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562" y="2700338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2.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8A77FD8-DA51-4261-AE75-0E5A6D3AA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562" y="4068763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3.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10040F6-DD62-4868-B892-201010D8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599" y="2278063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E56692A9-23F3-41EA-A64E-03B8767C0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599" y="3600451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29194B30-FA59-48B6-9F63-11F825537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124" y="5559426"/>
            <a:ext cx="2376488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180 kreditov</a:t>
            </a:r>
            <a:endParaRPr lang="cs-CZ" sz="28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E5DFD7D7-AB71-452D-873D-27B489043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187" y="5030788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C2A1EEB0-1909-4A70-8ABA-342841D1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1214214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1.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48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E0FC5D3E-282C-4BF8-9A1A-93146EA53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2396405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2.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48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4EE84FFD-CCD1-4F03-B3AC-CE005470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3620541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3.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48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79FB98C0-30E8-4BD4-8AC5-9F09C686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862" y="2083221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6C8834D8-E17D-4551-9D2D-3254913D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862" y="3260501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 dirty="0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C3405E9B-265F-45E1-A071-904A9CC6C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01" y="5790207"/>
            <a:ext cx="260464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 180 kreditov</a:t>
            </a:r>
            <a:endParaRPr lang="cs-CZ" sz="2800" b="1" dirty="0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9F573028-8A2A-405A-B870-06481D884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028" y="1606878"/>
            <a:ext cx="337041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FINANCIE A MENA</a:t>
            </a:r>
            <a:endParaRPr lang="cs-CZ" sz="2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87F17D7A-A924-47FF-A3DE-147419146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028" y="2153444"/>
            <a:ext cx="225574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zimný semester: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9BE3BE10-F042-4CB4-94C2-E9DA0BE8D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50" y="2453016"/>
            <a:ext cx="170110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SKÚŠKA</a:t>
            </a:r>
            <a:endParaRPr lang="cs-CZ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1089FD0B-B8A4-4416-93A8-157BB14B1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982" y="3027174"/>
            <a:ext cx="3687019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A,B,C,D,E  =   </a:t>
            </a:r>
          </a:p>
          <a:p>
            <a:pPr algn="r">
              <a:defRPr/>
            </a:pPr>
            <a:r>
              <a:rPr lang="sk-SK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5 kreditov</a:t>
            </a:r>
          </a:p>
          <a:p>
            <a:pPr>
              <a:defRPr/>
            </a:pPr>
            <a:r>
              <a:rPr lang="sk-SK" sz="32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FX </a:t>
            </a:r>
            <a:r>
              <a:rPr lang="sk-SK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= </a:t>
            </a:r>
            <a:r>
              <a:rPr lang="sk-SK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 kreditov</a:t>
            </a:r>
            <a:endParaRPr lang="cs-CZ" sz="4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AFF5AAA0-9025-4B11-8480-31D7DD13F6EB}"/>
              </a:ext>
            </a:extLst>
          </p:cNvPr>
          <p:cNvSpPr/>
          <p:nvPr/>
        </p:nvSpPr>
        <p:spPr>
          <a:xfrm>
            <a:off x="1460154" y="85481"/>
            <a:ext cx="8796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Vyhláška Ministerstva školstva SR č. 614/2002 Z. z. </a:t>
            </a:r>
            <a:r>
              <a:rPr lang="sk-SK" b="1" dirty="0"/>
              <a:t>o kreditovom systéme štúdia</a:t>
            </a: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FB2142E6-FACC-41F5-99BE-AE45D080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4833714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4.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36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21B7901B-41D3-44D3-BE11-C63E6DD0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862" y="4473674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 dirty="0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 animBg="1"/>
      <p:bldP spid="18" grpId="0"/>
      <p:bldP spid="19" grpId="0"/>
      <p:bldP spid="20" grpId="0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3AA2769-1D22-4C04-87F8-DB9DEC772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94" y="408399"/>
            <a:ext cx="10031507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BAKALÁRSKE ŠTÚDIUM = </a:t>
            </a:r>
            <a:r>
              <a:rPr lang="sk-SK" sz="2800" dirty="0">
                <a:solidFill>
                  <a:srgbClr val="FF0000"/>
                </a:solidFill>
                <a:latin typeface="Arial" charset="0"/>
                <a:cs typeface="Arial" charset="0"/>
              </a:rPr>
              <a:t>minimálne</a:t>
            </a:r>
            <a:r>
              <a:rPr lang="sk-SK" sz="2800" dirty="0">
                <a:latin typeface="Arial" charset="0"/>
                <a:cs typeface="Arial" charset="0"/>
              </a:rPr>
              <a:t> </a:t>
            </a:r>
            <a:r>
              <a:rPr lang="sk-SK" sz="40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180 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69DF5BB-B748-4503-8999-C6860365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188" y="1332567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1.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35D87FB-5276-4300-9BF6-4983F4D72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188" y="2664479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>
                <a:latin typeface="Arial" charset="0"/>
                <a:cs typeface="Arial" charset="0"/>
              </a:rPr>
              <a:t>2. ročník</a:t>
            </a:r>
            <a:br>
              <a:rPr lang="sk-SK" sz="2800">
                <a:latin typeface="Arial" charset="0"/>
                <a:cs typeface="Arial" charset="0"/>
              </a:rPr>
            </a:br>
            <a:r>
              <a:rPr lang="sk-SK" sz="28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>
                <a:latin typeface="Arial" charset="0"/>
                <a:cs typeface="Arial" charset="0"/>
              </a:rPr>
              <a:t>kreditov</a:t>
            </a:r>
            <a:endParaRPr lang="cs-CZ" sz="2800">
              <a:latin typeface="Arial" charset="0"/>
              <a:cs typeface="Arial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8A77FD8-DA51-4261-AE75-0E5A6D3AA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188" y="4032904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>
                <a:latin typeface="Arial" charset="0"/>
                <a:cs typeface="Arial" charset="0"/>
              </a:rPr>
              <a:t>3. ročník</a:t>
            </a:r>
            <a:br>
              <a:rPr lang="sk-SK" sz="2800">
                <a:latin typeface="Arial" charset="0"/>
                <a:cs typeface="Arial" charset="0"/>
              </a:rPr>
            </a:br>
            <a:r>
              <a:rPr lang="sk-SK" sz="28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>
                <a:latin typeface="Arial" charset="0"/>
                <a:cs typeface="Arial" charset="0"/>
              </a:rPr>
              <a:t>kreditov</a:t>
            </a:r>
            <a:endParaRPr lang="cs-CZ" sz="2800">
              <a:latin typeface="Arial" charset="0"/>
              <a:cs typeface="Arial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10040F6-DD62-4868-B892-201010D8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225" y="2242204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E56692A9-23F3-41EA-A64E-03B8767C0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225" y="3564592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29194B30-FA59-48B6-9F63-11F825537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750" y="5523567"/>
            <a:ext cx="2376488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180 kreditov</a:t>
            </a:r>
            <a:endParaRPr lang="cs-CZ" sz="28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E5DFD7D7-AB71-452D-873D-27B489043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813" y="4994929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AFF5AAA0-9025-4B11-8480-31D7DD13F6EB}"/>
              </a:ext>
            </a:extLst>
          </p:cNvPr>
          <p:cNvSpPr/>
          <p:nvPr/>
        </p:nvSpPr>
        <p:spPr>
          <a:xfrm>
            <a:off x="1460154" y="85481"/>
            <a:ext cx="8796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Vyhláška Ministerstva školstva SR č. 614/2002 Z. z. </a:t>
            </a:r>
            <a:r>
              <a:rPr lang="sk-SK" b="1" dirty="0"/>
              <a:t>o kreditovom systéme štúdia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AFA06FA3-A03B-33F5-444F-0A6B0F64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39" y="1332567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1.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62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C1996AD6-CEDE-C25F-4775-578307228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39" y="2664479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dirty="0">
                <a:latin typeface="Arial" charset="0"/>
                <a:cs typeface="Arial" charset="0"/>
              </a:rPr>
              <a:t>2. ročník</a:t>
            </a:r>
            <a:br>
              <a:rPr lang="sk-SK" sz="2800" dirty="0">
                <a:latin typeface="Arial" charset="0"/>
                <a:cs typeface="Arial" charset="0"/>
              </a:rPr>
            </a:b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61 </a:t>
            </a:r>
            <a:r>
              <a:rPr lang="sk-SK" sz="2800" dirty="0">
                <a:latin typeface="Arial" charset="0"/>
                <a:cs typeface="Arial" charset="0"/>
              </a:rPr>
              <a:t>kreditov</a:t>
            </a: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BDE9FEC6-4195-20C4-7C28-A9B524960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39" y="4032904"/>
            <a:ext cx="21590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>
                <a:latin typeface="Arial" charset="0"/>
                <a:cs typeface="Arial" charset="0"/>
              </a:rPr>
              <a:t>3. ročník</a:t>
            </a:r>
            <a:br>
              <a:rPr lang="sk-SK" sz="2800">
                <a:latin typeface="Arial" charset="0"/>
                <a:cs typeface="Arial" charset="0"/>
              </a:rPr>
            </a:br>
            <a:r>
              <a:rPr lang="sk-SK" sz="28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</a:t>
            </a:r>
            <a:r>
              <a:rPr lang="sk-SK" sz="2800">
                <a:latin typeface="Arial" charset="0"/>
                <a:cs typeface="Arial" charset="0"/>
              </a:rPr>
              <a:t>kreditov</a:t>
            </a:r>
            <a:endParaRPr lang="cs-CZ" sz="2800">
              <a:latin typeface="Arial" charset="0"/>
              <a:cs typeface="Arial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9C3775E-3824-9E91-B1EE-FF038BF6E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276" y="2242204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CAA7542D-315B-5E2E-46C6-93206E70B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276" y="3564592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DC28D55F-DA6F-4831-245A-DC58CBE5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801" y="5523567"/>
            <a:ext cx="23764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8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183 kreditov</a:t>
            </a:r>
            <a:endParaRPr lang="cs-CZ" sz="2800" b="1" dirty="0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10DBDE22-F94F-CA5E-369D-E8408A02A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864" y="4994929"/>
            <a:ext cx="361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  <a:endParaRPr lang="cs-CZ" sz="2400" b="1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76A9B129-9FD1-8984-A82C-31303D800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1123950"/>
            <a:ext cx="9705975" cy="5734050"/>
          </a:xfrm>
          <a:prstGeom prst="rect">
            <a:avLst/>
          </a:prstGeom>
        </p:spPr>
      </p:pic>
      <p:sp>
        <p:nvSpPr>
          <p:cNvPr id="23" name="Zaoblený obdĺžnik 1">
            <a:extLst>
              <a:ext uri="{FF2B5EF4-FFF2-40B4-BE49-F238E27FC236}">
                <a16:creationId xmlns:a16="http://schemas.microsoft.com/office/drawing/2014/main" id="{21C0E2E8-E25F-4D60-82B5-FFAACFCD31A7}"/>
              </a:ext>
            </a:extLst>
          </p:cNvPr>
          <p:cNvSpPr/>
          <p:nvPr/>
        </p:nvSpPr>
        <p:spPr>
          <a:xfrm>
            <a:off x="1528896" y="188640"/>
            <a:ext cx="9144000" cy="864096"/>
          </a:xfrm>
          <a:prstGeom prst="roundRect">
            <a:avLst>
              <a:gd name="adj" fmla="val 50000"/>
            </a:avLst>
          </a:prstGeom>
          <a:solidFill>
            <a:srgbClr val="0066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KREDITOVÝ SYSTÉM ŠTÚDIA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54743CB2-FDFD-4ED6-8583-06EF85D42DF1}"/>
              </a:ext>
            </a:extLst>
          </p:cNvPr>
          <p:cNvSpPr/>
          <p:nvPr/>
        </p:nvSpPr>
        <p:spPr>
          <a:xfrm>
            <a:off x="7760277" y="2473912"/>
            <a:ext cx="890663" cy="4384087"/>
          </a:xfrm>
          <a:prstGeom prst="roundRect">
            <a:avLst>
              <a:gd name="adj" fmla="val 3168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E39C5725-4D44-4BC6-ADAC-3A79910ECC9D}"/>
              </a:ext>
            </a:extLst>
          </p:cNvPr>
          <p:cNvSpPr/>
          <p:nvPr/>
        </p:nvSpPr>
        <p:spPr>
          <a:xfrm rot="16200000">
            <a:off x="8111205" y="1150165"/>
            <a:ext cx="288034" cy="1512170"/>
          </a:xfrm>
          <a:prstGeom prst="roundRect">
            <a:avLst>
              <a:gd name="adj" fmla="val 3168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1F8E3677-63E0-4B38-9C06-63EDCF3B6EC2}"/>
              </a:ext>
            </a:extLst>
          </p:cNvPr>
          <p:cNvSpPr/>
          <p:nvPr/>
        </p:nvSpPr>
        <p:spPr>
          <a:xfrm rot="16200000">
            <a:off x="2784649" y="1808820"/>
            <a:ext cx="288035" cy="504057"/>
          </a:xfrm>
          <a:prstGeom prst="roundRect">
            <a:avLst>
              <a:gd name="adj" fmla="val 3168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0742C0A-B496-D6A7-982C-D1C0C70ADAB4}"/>
              </a:ext>
            </a:extLst>
          </p:cNvPr>
          <p:cNvSpPr/>
          <p:nvPr/>
        </p:nvSpPr>
        <p:spPr>
          <a:xfrm>
            <a:off x="1443318" y="3774141"/>
            <a:ext cx="9305364" cy="636494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505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>
            <a:extLst>
              <a:ext uri="{FF2B5EF4-FFF2-40B4-BE49-F238E27FC236}">
                <a16:creationId xmlns:a16="http://schemas.microsoft.com/office/drawing/2014/main" id="{EC397202-B617-43B5-A742-654A00EE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13112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UKONČENIE PREDMETU SKÚŠKOU ALEBO PÍSOMNOU PREVIERKOU</a:t>
            </a:r>
            <a:endParaRPr lang="cs-CZ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81270D0-D3D5-446E-AB97-FD779C004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7" y="1412875"/>
            <a:ext cx="7561014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sk-SK" altLang="sk-SK" sz="2400" b="1" dirty="0">
                <a:solidFill>
                  <a:srgbClr val="FF0000"/>
                </a:solidFill>
              </a:rPr>
              <a:t>skúšky :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sk-SK" altLang="sk-SK" sz="2800" b="1" dirty="0">
                <a:solidFill>
                  <a:srgbClr val="FF0000"/>
                </a:solidFill>
              </a:rPr>
              <a:t>  </a:t>
            </a:r>
            <a:r>
              <a:rPr lang="sk-SK" altLang="sk-SK" sz="3200" b="1" dirty="0">
                <a:solidFill>
                  <a:srgbClr val="FF0000"/>
                </a:solidFill>
              </a:rPr>
              <a:t>RIADNY TERMÍN  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endParaRPr lang="sk-SK" altLang="sk-SK" sz="3200" b="1" dirty="0">
              <a:solidFill>
                <a:srgbClr val="FF0000"/>
              </a:solidFill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sk-SK" altLang="sk-SK" sz="3200" b="1" dirty="0">
                <a:solidFill>
                  <a:srgbClr val="FF0000"/>
                </a:solidFill>
              </a:rPr>
              <a:t> OPRAVNÝ TERMÍN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endParaRPr lang="sk-SK" altLang="sk-SK" sz="3200" b="1" dirty="0">
              <a:solidFill>
                <a:srgbClr val="FF0000"/>
              </a:solidFill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sk-SK" altLang="sk-SK" sz="3200" b="1" dirty="0">
                <a:solidFill>
                  <a:srgbClr val="FF0000"/>
                </a:solidFill>
              </a:rPr>
              <a:t> MIMORIADNY OPRAVNÝ TERMÍN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BC1AF920-6480-48D1-A2A9-9C1016703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8" y="5351072"/>
            <a:ext cx="4680519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k-SK" altLang="sk-SK" sz="3200" b="1" dirty="0">
                <a:solidFill>
                  <a:srgbClr val="7030A0"/>
                </a:solidFill>
              </a:rPr>
              <a:t> REKTORSKÝ TERMÍN</a:t>
            </a:r>
            <a:endParaRPr lang="cs-CZ" altLang="sk-SK" sz="3200" dirty="0">
              <a:solidFill>
                <a:srgbClr val="7030A0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7D6588B1-C0F9-4391-9CE7-B1E984498BF4}"/>
              </a:ext>
            </a:extLst>
          </p:cNvPr>
          <p:cNvSpPr/>
          <p:nvPr/>
        </p:nvSpPr>
        <p:spPr>
          <a:xfrm>
            <a:off x="6550048" y="5317624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>
                <a:solidFill>
                  <a:srgbClr val="7030A0"/>
                </a:solidFill>
              </a:rPr>
              <a:t>(posledný termín, o ktorom </a:t>
            </a:r>
          </a:p>
          <a:p>
            <a:r>
              <a:rPr lang="sk-SK" altLang="sk-SK" dirty="0">
                <a:solidFill>
                  <a:srgbClr val="7030A0"/>
                </a:solidFill>
              </a:rPr>
              <a:t> rozhoduje</a:t>
            </a:r>
            <a:r>
              <a:rPr lang="sk-SK" dirty="0">
                <a:solidFill>
                  <a:srgbClr val="7030A0"/>
                </a:solidFill>
              </a:rPr>
              <a:t> rektor </a:t>
            </a:r>
            <a:r>
              <a:rPr lang="sk-SK" dirty="0" err="1">
                <a:solidFill>
                  <a:srgbClr val="7030A0"/>
                </a:solidFill>
              </a:rPr>
              <a:t>VŠEM</a:t>
            </a:r>
            <a:r>
              <a:rPr lang="sk-SK" dirty="0">
                <a:solidFill>
                  <a:srgbClr val="7030A0"/>
                </a:solidFill>
              </a:rPr>
              <a:t>)</a:t>
            </a:r>
            <a:endParaRPr lang="sk-SK" dirty="0"/>
          </a:p>
        </p:txBody>
      </p:sp>
      <p:pic>
        <p:nvPicPr>
          <p:cNvPr id="18" name="Obrázok 17" descr="Obrázok, na ktorom je text&#10;&#10;Popis vygenerovaný s vysokou spoľahlivosťou">
            <a:extLst>
              <a:ext uri="{FF2B5EF4-FFF2-40B4-BE49-F238E27FC236}">
                <a16:creationId xmlns:a16="http://schemas.microsoft.com/office/drawing/2014/main" id="{9ED4771E-B17E-4950-9DD0-4E687D04D7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7" y="3896658"/>
            <a:ext cx="1666919" cy="93823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D1CAA95-BC97-4B7A-B05C-F29DA0EED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9510" r="2034" b="15584"/>
          <a:stretch/>
        </p:blipFill>
        <p:spPr>
          <a:xfrm rot="844338">
            <a:off x="8828946" y="5703889"/>
            <a:ext cx="1629862" cy="76585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6338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CC355A-757F-4FDE-8718-551249A84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4" y="116632"/>
            <a:ext cx="2266375" cy="230425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323E180-DF91-4F17-9ABA-7634FFF18879}"/>
              </a:ext>
            </a:extLst>
          </p:cNvPr>
          <p:cNvSpPr/>
          <p:nvPr/>
        </p:nvSpPr>
        <p:spPr>
          <a:xfrm>
            <a:off x="4439816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1. termín</a:t>
            </a:r>
          </a:p>
          <a:p>
            <a:pPr algn="ctr"/>
            <a:r>
              <a:rPr lang="sk-SK" dirty="0"/>
              <a:t>RIADNY</a:t>
            </a: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39AF40F-1C26-41E6-B612-9105C8636318}"/>
              </a:ext>
            </a:extLst>
          </p:cNvPr>
          <p:cNvSpPr/>
          <p:nvPr/>
        </p:nvSpPr>
        <p:spPr>
          <a:xfrm>
            <a:off x="6088187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2. termín</a:t>
            </a:r>
          </a:p>
          <a:p>
            <a:pPr algn="ctr"/>
            <a:r>
              <a:rPr lang="sk-SK" dirty="0"/>
              <a:t>RIADNY /</a:t>
            </a:r>
          </a:p>
          <a:p>
            <a:pPr algn="ctr"/>
            <a:r>
              <a:rPr lang="sk-SK" dirty="0"/>
              <a:t>OPRAVNÝ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57D790E6-3236-4966-BFAD-D07750F69217}"/>
              </a:ext>
            </a:extLst>
          </p:cNvPr>
          <p:cNvSpPr/>
          <p:nvPr/>
        </p:nvSpPr>
        <p:spPr>
          <a:xfrm>
            <a:off x="7715648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3. termín</a:t>
            </a:r>
          </a:p>
          <a:p>
            <a:pPr algn="ctr"/>
            <a:r>
              <a:rPr lang="sk-SK" dirty="0"/>
              <a:t>OPRAVNÝ</a:t>
            </a:r>
          </a:p>
        </p:txBody>
      </p:sp>
      <p:pic>
        <p:nvPicPr>
          <p:cNvPr id="37" name="Obrázok 36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9D1EAB0E-BD83-4A0A-BD01-B022BC792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708" y="1269877"/>
            <a:ext cx="1530051" cy="15556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500683F-38B1-45A9-88FF-536660867627}"/>
              </a:ext>
            </a:extLst>
          </p:cNvPr>
          <p:cNvSpPr txBox="1"/>
          <p:nvPr/>
        </p:nvSpPr>
        <p:spPr>
          <a:xfrm>
            <a:off x="7154822" y="140137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pedagóg musí vypísať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B0DEC330-6CA9-44DF-84A7-EF7B51465475}"/>
              </a:ext>
            </a:extLst>
          </p:cNvPr>
          <p:cNvSpPr/>
          <p:nvPr/>
        </p:nvSpPr>
        <p:spPr>
          <a:xfrm>
            <a:off x="8850802" y="3991735"/>
            <a:ext cx="1728000" cy="15975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posledný</a:t>
            </a:r>
          </a:p>
          <a:p>
            <a:pPr algn="ctr"/>
            <a:r>
              <a:rPr lang="sk-SK" dirty="0"/>
              <a:t>termín</a:t>
            </a:r>
          </a:p>
          <a:p>
            <a:pPr algn="ctr"/>
            <a:r>
              <a:rPr lang="sk-SK" dirty="0"/>
              <a:t>REKTORSKÝ</a:t>
            </a: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E7591A00-C3E0-494F-9C32-0E7F2FA3C715}"/>
              </a:ext>
            </a:extLst>
          </p:cNvPr>
          <p:cNvCxnSpPr>
            <a:stCxn id="5" idx="2"/>
          </p:cNvCxnSpPr>
          <p:nvPr/>
        </p:nvCxnSpPr>
        <p:spPr>
          <a:xfrm flipH="1">
            <a:off x="5705324" y="663358"/>
            <a:ext cx="3455817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id="{A4A7CDB9-2DB3-4540-B42C-93C632880E7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60096" y="663358"/>
            <a:ext cx="2201044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97C1CCF4-3C3F-49AA-AF86-F4E0E1A0A348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8285310" y="663357"/>
            <a:ext cx="875830" cy="475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Rovná spojovacia šípka 28">
            <a:extLst>
              <a:ext uri="{FF2B5EF4-FFF2-40B4-BE49-F238E27FC236}">
                <a16:creationId xmlns:a16="http://schemas.microsoft.com/office/drawing/2014/main" id="{6E0DD8B9-9FFA-4784-9617-5C12E8550EF9}"/>
              </a:ext>
            </a:extLst>
          </p:cNvPr>
          <p:cNvCxnSpPr>
            <a:cxnSpLocks/>
          </p:cNvCxnSpPr>
          <p:nvPr/>
        </p:nvCxnSpPr>
        <p:spPr>
          <a:xfrm>
            <a:off x="9768408" y="656350"/>
            <a:ext cx="0" cy="3204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Obrázok 34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A4D1D7-18D0-46B6-A830-DE2B1BAF02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718" y="1345948"/>
            <a:ext cx="1548082" cy="1512168"/>
          </a:xfrm>
          <a:prstGeom prst="rect">
            <a:avLst/>
          </a:prstGeom>
        </p:spPr>
      </p:pic>
      <p:sp>
        <p:nvSpPr>
          <p:cNvPr id="36" name="BlokTextu 35">
            <a:extLst>
              <a:ext uri="{FF2B5EF4-FFF2-40B4-BE49-F238E27FC236}">
                <a16:creationId xmlns:a16="http://schemas.microsoft.com/office/drawing/2014/main" id="{89DBCC7D-2CFB-4B55-B3B4-12A51780CEB0}"/>
              </a:ext>
            </a:extLst>
          </p:cNvPr>
          <p:cNvSpPr txBox="1"/>
          <p:nvPr/>
        </p:nvSpPr>
        <p:spPr>
          <a:xfrm>
            <a:off x="4418683" y="1705288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39" name="Obrázok 38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7812C32F-AF99-4186-8C5B-CCD1ED710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145" y="1302492"/>
            <a:ext cx="1530051" cy="1555625"/>
          </a:xfrm>
          <a:prstGeom prst="rect">
            <a:avLst/>
          </a:prstGeom>
        </p:spPr>
      </p:pic>
      <p:pic>
        <p:nvPicPr>
          <p:cNvPr id="41" name="Obrázok 40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39EF0245-16A3-4743-A27C-9A56C52FF8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322" y="1371202"/>
            <a:ext cx="1512454" cy="1352972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77F64E2F-73D7-4F20-88F2-EC0F43DEB865}"/>
              </a:ext>
            </a:extLst>
          </p:cNvPr>
          <p:cNvSpPr txBox="1"/>
          <p:nvPr/>
        </p:nvSpPr>
        <p:spPr>
          <a:xfrm>
            <a:off x="6471443" y="1720574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67029351-64DE-4B84-8F44-40DF8EC99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9510" r="2034" b="15584"/>
          <a:stretch/>
        </p:blipFill>
        <p:spPr>
          <a:xfrm rot="844338">
            <a:off x="8926309" y="5337002"/>
            <a:ext cx="1629862" cy="76585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737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CC355A-757F-4FDE-8718-551249A84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4" y="116632"/>
            <a:ext cx="2266375" cy="230425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323E180-DF91-4F17-9ABA-7634FFF18879}"/>
              </a:ext>
            </a:extLst>
          </p:cNvPr>
          <p:cNvSpPr/>
          <p:nvPr/>
        </p:nvSpPr>
        <p:spPr>
          <a:xfrm>
            <a:off x="4439816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1. termín</a:t>
            </a:r>
          </a:p>
          <a:p>
            <a:pPr algn="ctr"/>
            <a:r>
              <a:rPr lang="sk-SK" dirty="0"/>
              <a:t>RIADNY</a:t>
            </a: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39AF40F-1C26-41E6-B612-9105C8636318}"/>
              </a:ext>
            </a:extLst>
          </p:cNvPr>
          <p:cNvSpPr/>
          <p:nvPr/>
        </p:nvSpPr>
        <p:spPr>
          <a:xfrm>
            <a:off x="6088187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2. termín</a:t>
            </a:r>
          </a:p>
          <a:p>
            <a:pPr algn="ctr"/>
            <a:r>
              <a:rPr lang="sk-SK" dirty="0"/>
              <a:t>RIADNY /</a:t>
            </a:r>
          </a:p>
          <a:p>
            <a:pPr algn="ctr"/>
            <a:r>
              <a:rPr lang="sk-SK" dirty="0"/>
              <a:t>OPRAVNÝ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57D790E6-3236-4966-BFAD-D07750F69217}"/>
              </a:ext>
            </a:extLst>
          </p:cNvPr>
          <p:cNvSpPr/>
          <p:nvPr/>
        </p:nvSpPr>
        <p:spPr>
          <a:xfrm>
            <a:off x="7715648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3. termín</a:t>
            </a:r>
          </a:p>
          <a:p>
            <a:pPr algn="ctr"/>
            <a:r>
              <a:rPr lang="sk-SK" dirty="0"/>
              <a:t>OPRAVNÝ</a:t>
            </a:r>
          </a:p>
        </p:txBody>
      </p:sp>
      <p:pic>
        <p:nvPicPr>
          <p:cNvPr id="37" name="Obrázok 36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9D1EAB0E-BD83-4A0A-BD01-B022BC792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708" y="1269877"/>
            <a:ext cx="1530051" cy="15556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500683F-38B1-45A9-88FF-536660867627}"/>
              </a:ext>
            </a:extLst>
          </p:cNvPr>
          <p:cNvSpPr txBox="1"/>
          <p:nvPr/>
        </p:nvSpPr>
        <p:spPr>
          <a:xfrm>
            <a:off x="7154822" y="140137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pedagóg musí vypísať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B0DEC330-6CA9-44DF-84A7-EF7B51465475}"/>
              </a:ext>
            </a:extLst>
          </p:cNvPr>
          <p:cNvSpPr/>
          <p:nvPr/>
        </p:nvSpPr>
        <p:spPr>
          <a:xfrm>
            <a:off x="8850802" y="3991735"/>
            <a:ext cx="1728000" cy="15975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posledný</a:t>
            </a:r>
          </a:p>
          <a:p>
            <a:pPr algn="ctr"/>
            <a:r>
              <a:rPr lang="sk-SK" dirty="0"/>
              <a:t>termín</a:t>
            </a:r>
          </a:p>
          <a:p>
            <a:pPr algn="ctr"/>
            <a:r>
              <a:rPr lang="sk-SK" dirty="0"/>
              <a:t>REKTORSKÝ</a:t>
            </a: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E7591A00-C3E0-494F-9C32-0E7F2FA3C715}"/>
              </a:ext>
            </a:extLst>
          </p:cNvPr>
          <p:cNvCxnSpPr>
            <a:stCxn id="5" idx="2"/>
          </p:cNvCxnSpPr>
          <p:nvPr/>
        </p:nvCxnSpPr>
        <p:spPr>
          <a:xfrm flipH="1">
            <a:off x="5705324" y="663358"/>
            <a:ext cx="3455817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id="{A4A7CDB9-2DB3-4540-B42C-93C632880E7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60096" y="663358"/>
            <a:ext cx="2201044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97C1CCF4-3C3F-49AA-AF86-F4E0E1A0A348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8285310" y="663357"/>
            <a:ext cx="875830" cy="475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Rovná spojovacia šípka 28">
            <a:extLst>
              <a:ext uri="{FF2B5EF4-FFF2-40B4-BE49-F238E27FC236}">
                <a16:creationId xmlns:a16="http://schemas.microsoft.com/office/drawing/2014/main" id="{6E0DD8B9-9FFA-4784-9617-5C12E8550EF9}"/>
              </a:ext>
            </a:extLst>
          </p:cNvPr>
          <p:cNvCxnSpPr>
            <a:cxnSpLocks/>
          </p:cNvCxnSpPr>
          <p:nvPr/>
        </p:nvCxnSpPr>
        <p:spPr>
          <a:xfrm>
            <a:off x="9768408" y="656350"/>
            <a:ext cx="0" cy="3204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Obrázok 34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A4D1D7-18D0-46B6-A830-DE2B1BAF02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718" y="1345948"/>
            <a:ext cx="1548082" cy="1512168"/>
          </a:xfrm>
          <a:prstGeom prst="rect">
            <a:avLst/>
          </a:prstGeom>
        </p:spPr>
      </p:pic>
      <p:sp>
        <p:nvSpPr>
          <p:cNvPr id="36" name="BlokTextu 35">
            <a:extLst>
              <a:ext uri="{FF2B5EF4-FFF2-40B4-BE49-F238E27FC236}">
                <a16:creationId xmlns:a16="http://schemas.microsoft.com/office/drawing/2014/main" id="{89DBCC7D-2CFB-4B55-B3B4-12A51780CEB0}"/>
              </a:ext>
            </a:extLst>
          </p:cNvPr>
          <p:cNvSpPr txBox="1"/>
          <p:nvPr/>
        </p:nvSpPr>
        <p:spPr>
          <a:xfrm>
            <a:off x="4418683" y="1705288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39" name="Obrázok 38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7812C32F-AF99-4186-8C5B-CCD1ED710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018" y="1268873"/>
            <a:ext cx="1530051" cy="1555625"/>
          </a:xfrm>
          <a:prstGeom prst="rect">
            <a:avLst/>
          </a:prstGeom>
        </p:spPr>
      </p:pic>
      <p:pic>
        <p:nvPicPr>
          <p:cNvPr id="41" name="Obrázok 40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39EF0245-16A3-4743-A27C-9A56C52FF8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195" y="1337583"/>
            <a:ext cx="1512454" cy="1352972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77F64E2F-73D7-4F20-88F2-EC0F43DEB865}"/>
              </a:ext>
            </a:extLst>
          </p:cNvPr>
          <p:cNvSpPr txBox="1"/>
          <p:nvPr/>
        </p:nvSpPr>
        <p:spPr>
          <a:xfrm>
            <a:off x="8023596" y="1686766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53AA15A5-5D2F-47C5-AE29-F70024A571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9510" r="2034" b="15584"/>
          <a:stretch/>
        </p:blipFill>
        <p:spPr>
          <a:xfrm rot="844338">
            <a:off x="8867226" y="5276034"/>
            <a:ext cx="1629862" cy="76585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945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CC355A-757F-4FDE-8718-551249A84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4" y="116632"/>
            <a:ext cx="2266375" cy="230425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323E180-DF91-4F17-9ABA-7634FFF18879}"/>
              </a:ext>
            </a:extLst>
          </p:cNvPr>
          <p:cNvSpPr/>
          <p:nvPr/>
        </p:nvSpPr>
        <p:spPr>
          <a:xfrm>
            <a:off x="4439816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1. termín</a:t>
            </a:r>
          </a:p>
          <a:p>
            <a:pPr algn="ctr"/>
            <a:r>
              <a:rPr lang="sk-SK" dirty="0"/>
              <a:t>RIADNY</a:t>
            </a: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39AF40F-1C26-41E6-B612-9105C8636318}"/>
              </a:ext>
            </a:extLst>
          </p:cNvPr>
          <p:cNvSpPr/>
          <p:nvPr/>
        </p:nvSpPr>
        <p:spPr>
          <a:xfrm>
            <a:off x="6088187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2. termín</a:t>
            </a:r>
          </a:p>
          <a:p>
            <a:pPr algn="ctr"/>
            <a:r>
              <a:rPr lang="sk-SK" dirty="0"/>
              <a:t>RIADNY /</a:t>
            </a:r>
          </a:p>
          <a:p>
            <a:pPr algn="ctr"/>
            <a:r>
              <a:rPr lang="sk-SK" dirty="0"/>
              <a:t>OPRAVNÝ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57D790E6-3236-4966-BFAD-D07750F69217}"/>
              </a:ext>
            </a:extLst>
          </p:cNvPr>
          <p:cNvSpPr/>
          <p:nvPr/>
        </p:nvSpPr>
        <p:spPr>
          <a:xfrm>
            <a:off x="7715648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3. termín</a:t>
            </a:r>
          </a:p>
          <a:p>
            <a:pPr algn="ctr"/>
            <a:r>
              <a:rPr lang="sk-SK" dirty="0"/>
              <a:t>OPRAVNÝ</a:t>
            </a:r>
          </a:p>
        </p:txBody>
      </p:sp>
      <p:pic>
        <p:nvPicPr>
          <p:cNvPr id="37" name="Obrázok 36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9D1EAB0E-BD83-4A0A-BD01-B022BC792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708" y="1269877"/>
            <a:ext cx="1530051" cy="15556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500683F-38B1-45A9-88FF-536660867627}"/>
              </a:ext>
            </a:extLst>
          </p:cNvPr>
          <p:cNvSpPr txBox="1"/>
          <p:nvPr/>
        </p:nvSpPr>
        <p:spPr>
          <a:xfrm>
            <a:off x="7154822" y="140137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pedagóg musí vypísať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B0DEC330-6CA9-44DF-84A7-EF7B51465475}"/>
              </a:ext>
            </a:extLst>
          </p:cNvPr>
          <p:cNvSpPr/>
          <p:nvPr/>
        </p:nvSpPr>
        <p:spPr>
          <a:xfrm>
            <a:off x="8850802" y="3991735"/>
            <a:ext cx="1728000" cy="15975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posledný</a:t>
            </a:r>
          </a:p>
          <a:p>
            <a:pPr algn="ctr"/>
            <a:r>
              <a:rPr lang="sk-SK" dirty="0"/>
              <a:t>termín</a:t>
            </a:r>
          </a:p>
          <a:p>
            <a:pPr algn="ctr"/>
            <a:r>
              <a:rPr lang="sk-SK" dirty="0"/>
              <a:t>REKTORSKÝ</a:t>
            </a: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E7591A00-C3E0-494F-9C32-0E7F2FA3C715}"/>
              </a:ext>
            </a:extLst>
          </p:cNvPr>
          <p:cNvCxnSpPr>
            <a:stCxn id="5" idx="2"/>
          </p:cNvCxnSpPr>
          <p:nvPr/>
        </p:nvCxnSpPr>
        <p:spPr>
          <a:xfrm flipH="1">
            <a:off x="5705324" y="663358"/>
            <a:ext cx="3455817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id="{A4A7CDB9-2DB3-4540-B42C-93C632880E7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60096" y="663358"/>
            <a:ext cx="2201044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97C1CCF4-3C3F-49AA-AF86-F4E0E1A0A348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8285310" y="663357"/>
            <a:ext cx="875830" cy="475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Rovná spojovacia šípka 28">
            <a:extLst>
              <a:ext uri="{FF2B5EF4-FFF2-40B4-BE49-F238E27FC236}">
                <a16:creationId xmlns:a16="http://schemas.microsoft.com/office/drawing/2014/main" id="{6E0DD8B9-9FFA-4784-9617-5C12E8550EF9}"/>
              </a:ext>
            </a:extLst>
          </p:cNvPr>
          <p:cNvCxnSpPr>
            <a:cxnSpLocks/>
          </p:cNvCxnSpPr>
          <p:nvPr/>
        </p:nvCxnSpPr>
        <p:spPr>
          <a:xfrm>
            <a:off x="9768408" y="656350"/>
            <a:ext cx="0" cy="3204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Obrázok 34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A4D1D7-18D0-46B6-A830-DE2B1BAF02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718" y="1345948"/>
            <a:ext cx="1548082" cy="1512168"/>
          </a:xfrm>
          <a:prstGeom prst="rect">
            <a:avLst/>
          </a:prstGeom>
        </p:spPr>
      </p:pic>
      <p:sp>
        <p:nvSpPr>
          <p:cNvPr id="36" name="BlokTextu 35">
            <a:extLst>
              <a:ext uri="{FF2B5EF4-FFF2-40B4-BE49-F238E27FC236}">
                <a16:creationId xmlns:a16="http://schemas.microsoft.com/office/drawing/2014/main" id="{89DBCC7D-2CFB-4B55-B3B4-12A51780CEB0}"/>
              </a:ext>
            </a:extLst>
          </p:cNvPr>
          <p:cNvSpPr txBox="1"/>
          <p:nvPr/>
        </p:nvSpPr>
        <p:spPr>
          <a:xfrm>
            <a:off x="4418683" y="1705288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39" name="Obrázok 38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7812C32F-AF99-4186-8C5B-CCD1ED710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145" y="1302492"/>
            <a:ext cx="1530051" cy="1555625"/>
          </a:xfrm>
          <a:prstGeom prst="rect">
            <a:avLst/>
          </a:prstGeom>
        </p:spPr>
      </p:pic>
      <p:pic>
        <p:nvPicPr>
          <p:cNvPr id="21" name="Obrázok 20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258138A3-B588-4E08-ACB5-AE4968ACDE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133" y="1364415"/>
            <a:ext cx="1440160" cy="1431776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77F64E2F-73D7-4F20-88F2-EC0F43DEB865}"/>
              </a:ext>
            </a:extLst>
          </p:cNvPr>
          <p:cNvSpPr txBox="1"/>
          <p:nvPr/>
        </p:nvSpPr>
        <p:spPr>
          <a:xfrm>
            <a:off x="6096000" y="1705287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22" name="Obrázok 21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25BAA6AF-B590-46FD-8E15-2EFF2D91F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6530" y="1282778"/>
            <a:ext cx="1530051" cy="1555625"/>
          </a:xfrm>
          <a:prstGeom prst="rect">
            <a:avLst/>
          </a:prstGeom>
        </p:spPr>
      </p:pic>
      <p:pic>
        <p:nvPicPr>
          <p:cNvPr id="30" name="Obrázok 29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96D45A62-6DEF-4841-948C-8A8E778D47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3640" y="1359957"/>
            <a:ext cx="1512168" cy="1352972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E942FEC7-F837-45D3-8463-3D20BBA6FE5B}"/>
              </a:ext>
            </a:extLst>
          </p:cNvPr>
          <p:cNvSpPr txBox="1"/>
          <p:nvPr/>
        </p:nvSpPr>
        <p:spPr>
          <a:xfrm>
            <a:off x="8018620" y="1720782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pic>
        <p:nvPicPr>
          <p:cNvPr id="18" name="Obrázok 17" descr="Obrázok, na ktorom je text&#10;&#10;Popis vygenerovaný s vysokou spoľahlivosťou">
            <a:extLst>
              <a:ext uri="{FF2B5EF4-FFF2-40B4-BE49-F238E27FC236}">
                <a16:creationId xmlns:a16="http://schemas.microsoft.com/office/drawing/2014/main" id="{9ED4771E-B17E-4950-9DD0-4E687D04D7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745" y="2376044"/>
            <a:ext cx="2837337" cy="1597015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AE783C83-C7C3-433C-9A59-98A80C7076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9510" r="2034" b="15584"/>
          <a:stretch/>
        </p:blipFill>
        <p:spPr>
          <a:xfrm rot="844338">
            <a:off x="8860369" y="5242138"/>
            <a:ext cx="1629862" cy="76585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815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CC355A-757F-4FDE-8718-551249A84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4" y="116632"/>
            <a:ext cx="2266375" cy="230425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323E180-DF91-4F17-9ABA-7634FFF18879}"/>
              </a:ext>
            </a:extLst>
          </p:cNvPr>
          <p:cNvSpPr/>
          <p:nvPr/>
        </p:nvSpPr>
        <p:spPr>
          <a:xfrm>
            <a:off x="4439816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1. termín</a:t>
            </a:r>
          </a:p>
          <a:p>
            <a:pPr algn="ctr"/>
            <a:r>
              <a:rPr lang="sk-SK" dirty="0"/>
              <a:t>RIADNY</a:t>
            </a: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39AF40F-1C26-41E6-B612-9105C8636318}"/>
              </a:ext>
            </a:extLst>
          </p:cNvPr>
          <p:cNvSpPr/>
          <p:nvPr/>
        </p:nvSpPr>
        <p:spPr>
          <a:xfrm>
            <a:off x="6088187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2. termín</a:t>
            </a:r>
          </a:p>
          <a:p>
            <a:pPr algn="ctr"/>
            <a:r>
              <a:rPr lang="sk-SK" dirty="0"/>
              <a:t>RIADNY /</a:t>
            </a:r>
          </a:p>
          <a:p>
            <a:pPr algn="ctr"/>
            <a:r>
              <a:rPr lang="sk-SK" dirty="0"/>
              <a:t>OPRAVNÝ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57D790E6-3236-4966-BFAD-D07750F69217}"/>
              </a:ext>
            </a:extLst>
          </p:cNvPr>
          <p:cNvSpPr/>
          <p:nvPr/>
        </p:nvSpPr>
        <p:spPr>
          <a:xfrm>
            <a:off x="7715648" y="1268760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3. termín</a:t>
            </a:r>
          </a:p>
          <a:p>
            <a:pPr algn="ctr"/>
            <a:r>
              <a:rPr lang="sk-SK" dirty="0"/>
              <a:t>OPRAVNÝ</a:t>
            </a:r>
          </a:p>
        </p:txBody>
      </p:sp>
      <p:pic>
        <p:nvPicPr>
          <p:cNvPr id="37" name="Obrázok 36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9D1EAB0E-BD83-4A0A-BD01-B022BC792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708" y="1269877"/>
            <a:ext cx="1530051" cy="15556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500683F-38B1-45A9-88FF-536660867627}"/>
              </a:ext>
            </a:extLst>
          </p:cNvPr>
          <p:cNvSpPr txBox="1"/>
          <p:nvPr/>
        </p:nvSpPr>
        <p:spPr>
          <a:xfrm>
            <a:off x="7154822" y="140137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pedagóg musí vypísať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B0DEC330-6CA9-44DF-84A7-EF7B51465475}"/>
              </a:ext>
            </a:extLst>
          </p:cNvPr>
          <p:cNvSpPr/>
          <p:nvPr/>
        </p:nvSpPr>
        <p:spPr>
          <a:xfrm>
            <a:off x="8850802" y="3991735"/>
            <a:ext cx="1728000" cy="15975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posledný</a:t>
            </a:r>
          </a:p>
          <a:p>
            <a:pPr algn="ctr"/>
            <a:r>
              <a:rPr lang="sk-SK" dirty="0"/>
              <a:t>termín</a:t>
            </a:r>
          </a:p>
          <a:p>
            <a:pPr algn="ctr"/>
            <a:r>
              <a:rPr lang="sk-SK" dirty="0"/>
              <a:t>REKTORSKÝ</a:t>
            </a: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E7591A00-C3E0-494F-9C32-0E7F2FA3C715}"/>
              </a:ext>
            </a:extLst>
          </p:cNvPr>
          <p:cNvCxnSpPr>
            <a:stCxn id="5" idx="2"/>
          </p:cNvCxnSpPr>
          <p:nvPr/>
        </p:nvCxnSpPr>
        <p:spPr>
          <a:xfrm flipH="1">
            <a:off x="5705324" y="663358"/>
            <a:ext cx="3455817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id="{A4A7CDB9-2DB3-4540-B42C-93C632880E7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60096" y="663358"/>
            <a:ext cx="2201044" cy="461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97C1CCF4-3C3F-49AA-AF86-F4E0E1A0A348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8285310" y="663357"/>
            <a:ext cx="875830" cy="475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Rovná spojovacia šípka 28">
            <a:extLst>
              <a:ext uri="{FF2B5EF4-FFF2-40B4-BE49-F238E27FC236}">
                <a16:creationId xmlns:a16="http://schemas.microsoft.com/office/drawing/2014/main" id="{6E0DD8B9-9FFA-4784-9617-5C12E8550EF9}"/>
              </a:ext>
            </a:extLst>
          </p:cNvPr>
          <p:cNvCxnSpPr>
            <a:cxnSpLocks/>
          </p:cNvCxnSpPr>
          <p:nvPr/>
        </p:nvCxnSpPr>
        <p:spPr>
          <a:xfrm>
            <a:off x="9768408" y="656350"/>
            <a:ext cx="0" cy="3204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9" name="Obrázok 48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C23EEF77-BABE-4A73-930B-4005A436D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9776" y="3988467"/>
            <a:ext cx="1530051" cy="1555625"/>
          </a:xfrm>
          <a:prstGeom prst="rect">
            <a:avLst/>
          </a:prstGeom>
        </p:spPr>
      </p:pic>
      <p:pic>
        <p:nvPicPr>
          <p:cNvPr id="35" name="Obrázok 34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A0A4D1D7-18D0-46B6-A830-DE2B1BAF02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718" y="1345948"/>
            <a:ext cx="1548082" cy="1512168"/>
          </a:xfrm>
          <a:prstGeom prst="rect">
            <a:avLst/>
          </a:prstGeom>
        </p:spPr>
      </p:pic>
      <p:sp>
        <p:nvSpPr>
          <p:cNvPr id="36" name="BlokTextu 35">
            <a:extLst>
              <a:ext uri="{FF2B5EF4-FFF2-40B4-BE49-F238E27FC236}">
                <a16:creationId xmlns:a16="http://schemas.microsoft.com/office/drawing/2014/main" id="{89DBCC7D-2CFB-4B55-B3B4-12A51780CEB0}"/>
              </a:ext>
            </a:extLst>
          </p:cNvPr>
          <p:cNvSpPr txBox="1"/>
          <p:nvPr/>
        </p:nvSpPr>
        <p:spPr>
          <a:xfrm>
            <a:off x="4418683" y="1705288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39" name="Obrázok 38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7812C32F-AF99-4186-8C5B-CCD1ED710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145" y="1302492"/>
            <a:ext cx="1530051" cy="1555625"/>
          </a:xfrm>
          <a:prstGeom prst="rect">
            <a:avLst/>
          </a:prstGeom>
        </p:spPr>
      </p:pic>
      <p:pic>
        <p:nvPicPr>
          <p:cNvPr id="21" name="Obrázok 20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258138A3-B588-4E08-ACB5-AE4968ACDE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133" y="1364415"/>
            <a:ext cx="1440160" cy="1431776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77F64E2F-73D7-4F20-88F2-EC0F43DEB865}"/>
              </a:ext>
            </a:extLst>
          </p:cNvPr>
          <p:cNvSpPr txBox="1"/>
          <p:nvPr/>
        </p:nvSpPr>
        <p:spPr>
          <a:xfrm>
            <a:off x="6096000" y="1705287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22" name="Obrázok 21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25BAA6AF-B590-46FD-8E15-2EFF2D91F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6530" y="1302491"/>
            <a:ext cx="1530051" cy="1555625"/>
          </a:xfrm>
          <a:prstGeom prst="rect">
            <a:avLst/>
          </a:prstGeom>
        </p:spPr>
      </p:pic>
      <p:pic>
        <p:nvPicPr>
          <p:cNvPr id="31" name="Obrázok 30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47B57DE8-AC1C-4DE3-9BCB-8FC2DB7A68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198" y="1354098"/>
            <a:ext cx="1584176" cy="1512168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E942FEC7-F837-45D3-8463-3D20BBA6FE5B}"/>
              </a:ext>
            </a:extLst>
          </p:cNvPr>
          <p:cNvSpPr txBox="1"/>
          <p:nvPr/>
        </p:nvSpPr>
        <p:spPr>
          <a:xfrm>
            <a:off x="7683012" y="1686844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pic>
        <p:nvPicPr>
          <p:cNvPr id="18" name="Obrázok 17" descr="Obrázok, na ktorom je text&#10;&#10;Popis vygenerovaný s vysokou spoľahlivosťou">
            <a:extLst>
              <a:ext uri="{FF2B5EF4-FFF2-40B4-BE49-F238E27FC236}">
                <a16:creationId xmlns:a16="http://schemas.microsoft.com/office/drawing/2014/main" id="{9ED4771E-B17E-4950-9DD0-4E687D04D7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008" y="2441780"/>
            <a:ext cx="2242776" cy="1262362"/>
          </a:xfrm>
          <a:prstGeom prst="rect">
            <a:avLst/>
          </a:prstGeom>
        </p:spPr>
      </p:pic>
      <p:sp>
        <p:nvSpPr>
          <p:cNvPr id="33" name="Obdĺžnik 32">
            <a:extLst>
              <a:ext uri="{FF2B5EF4-FFF2-40B4-BE49-F238E27FC236}">
                <a16:creationId xmlns:a16="http://schemas.microsoft.com/office/drawing/2014/main" id="{95B42B14-2FC7-4B26-8C52-E4CA2AB9B68B}"/>
              </a:ext>
            </a:extLst>
          </p:cNvPr>
          <p:cNvSpPr/>
          <p:nvPr/>
        </p:nvSpPr>
        <p:spPr>
          <a:xfrm>
            <a:off x="2290846" y="3638358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4. termín</a:t>
            </a:r>
          </a:p>
          <a:p>
            <a:pPr algn="ctr"/>
            <a:r>
              <a:rPr lang="sk-SK" dirty="0"/>
              <a:t>MIMO-RIADNY</a:t>
            </a:r>
          </a:p>
          <a:p>
            <a:pPr algn="ctr"/>
            <a:r>
              <a:rPr lang="sk-SK" dirty="0"/>
              <a:t>OPRAVNÝ</a:t>
            </a:r>
          </a:p>
        </p:txBody>
      </p:sp>
      <p:sp>
        <p:nvSpPr>
          <p:cNvPr id="34" name="Obdĺžnik 33">
            <a:extLst>
              <a:ext uri="{FF2B5EF4-FFF2-40B4-BE49-F238E27FC236}">
                <a16:creationId xmlns:a16="http://schemas.microsoft.com/office/drawing/2014/main" id="{254FD90B-C106-4384-95F6-5563023FB004}"/>
              </a:ext>
            </a:extLst>
          </p:cNvPr>
          <p:cNvSpPr/>
          <p:nvPr/>
        </p:nvSpPr>
        <p:spPr>
          <a:xfrm>
            <a:off x="4310799" y="3641979"/>
            <a:ext cx="1368152" cy="1597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5. termín</a:t>
            </a:r>
          </a:p>
          <a:p>
            <a:pPr algn="ctr"/>
            <a:r>
              <a:rPr lang="sk-SK" dirty="0"/>
              <a:t>MIMO-RIADNY</a:t>
            </a:r>
          </a:p>
          <a:p>
            <a:pPr algn="ctr"/>
            <a:r>
              <a:rPr lang="sk-SK" dirty="0"/>
              <a:t>OPRAVNÝ</a:t>
            </a:r>
          </a:p>
        </p:txBody>
      </p:sp>
      <p:pic>
        <p:nvPicPr>
          <p:cNvPr id="42" name="Obrázok 41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65FBAB86-ED7E-4763-B510-B70CAD46F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800" y="3673160"/>
            <a:ext cx="1530051" cy="1555625"/>
          </a:xfrm>
          <a:prstGeom prst="rect">
            <a:avLst/>
          </a:prstGeom>
        </p:spPr>
      </p:pic>
      <p:pic>
        <p:nvPicPr>
          <p:cNvPr id="43" name="Obrázok 42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0AFAEEC6-D803-488D-B786-55143F7821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249" y="3680240"/>
            <a:ext cx="1530051" cy="1555625"/>
          </a:xfrm>
          <a:prstGeom prst="rect">
            <a:avLst/>
          </a:prstGeom>
        </p:spPr>
      </p:pic>
      <p:pic>
        <p:nvPicPr>
          <p:cNvPr id="44" name="Obrázok 43" descr="Obrázok, na ktorom je text&#10;&#10;Popis vygenerovaný s vysokou spoľahlivosťou">
            <a:extLst>
              <a:ext uri="{FF2B5EF4-FFF2-40B4-BE49-F238E27FC236}">
                <a16:creationId xmlns:a16="http://schemas.microsoft.com/office/drawing/2014/main" id="{67B16D9A-8AB1-4205-9124-058F595132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264" y="5197906"/>
            <a:ext cx="2242776" cy="1262362"/>
          </a:xfrm>
          <a:prstGeom prst="rect">
            <a:avLst/>
          </a:prstGeom>
        </p:spPr>
      </p:pic>
      <p:pic>
        <p:nvPicPr>
          <p:cNvPr id="46" name="Obrázok 45" descr="Obrázok, na ktorom je text&#10;&#10;Popis vygenerovaný s vysokou spoľahlivosťou">
            <a:extLst>
              <a:ext uri="{FF2B5EF4-FFF2-40B4-BE49-F238E27FC236}">
                <a16:creationId xmlns:a16="http://schemas.microsoft.com/office/drawing/2014/main" id="{0428D21B-4FA2-425C-9748-88AB472FF3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569" y="5178556"/>
            <a:ext cx="2242776" cy="1262362"/>
          </a:xfrm>
          <a:prstGeom prst="rect">
            <a:avLst/>
          </a:prstGeom>
        </p:spPr>
      </p:pic>
      <p:pic>
        <p:nvPicPr>
          <p:cNvPr id="32" name="Obrázok 31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BB4E878E-6570-42B1-B9FF-9867BF6B0D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050" y="3592366"/>
            <a:ext cx="1505744" cy="1584176"/>
          </a:xfrm>
          <a:prstGeom prst="rect">
            <a:avLst/>
          </a:prstGeom>
        </p:spPr>
      </p:pic>
      <p:pic>
        <p:nvPicPr>
          <p:cNvPr id="52" name="Obrázok 51" descr="Obrázok, na ktorom je fotografia, pózujúci, rôzne, zobrazujúci&#10;&#10;Popis vygenerovaný s veľmi vysokou spoľahlivosťou">
            <a:extLst>
              <a:ext uri="{FF2B5EF4-FFF2-40B4-BE49-F238E27FC236}">
                <a16:creationId xmlns:a16="http://schemas.microsoft.com/office/drawing/2014/main" id="{3F4CDC19-734B-4494-AB22-C4549AF9B2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0826" y="3789040"/>
            <a:ext cx="1503784" cy="1368152"/>
          </a:xfrm>
          <a:prstGeom prst="rect">
            <a:avLst/>
          </a:prstGeom>
        </p:spPr>
      </p:pic>
      <p:sp>
        <p:nvSpPr>
          <p:cNvPr id="50" name="BlokTextu 49">
            <a:extLst>
              <a:ext uri="{FF2B5EF4-FFF2-40B4-BE49-F238E27FC236}">
                <a16:creationId xmlns:a16="http://schemas.microsoft.com/office/drawing/2014/main" id="{F46CD318-28DE-404F-9084-2621AD4FA27E}"/>
              </a:ext>
            </a:extLst>
          </p:cNvPr>
          <p:cNvSpPr txBox="1"/>
          <p:nvPr/>
        </p:nvSpPr>
        <p:spPr>
          <a:xfrm>
            <a:off x="2290846" y="4127674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sp>
        <p:nvSpPr>
          <p:cNvPr id="51" name="BlokTextu 50">
            <a:extLst>
              <a:ext uri="{FF2B5EF4-FFF2-40B4-BE49-F238E27FC236}">
                <a16:creationId xmlns:a16="http://schemas.microsoft.com/office/drawing/2014/main" id="{72A44135-3CBA-4592-BB32-641F77B19433}"/>
              </a:ext>
            </a:extLst>
          </p:cNvPr>
          <p:cNvSpPr txBox="1"/>
          <p:nvPr/>
        </p:nvSpPr>
        <p:spPr>
          <a:xfrm>
            <a:off x="4317772" y="4118347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</a:p>
        </p:txBody>
      </p:sp>
      <p:sp>
        <p:nvSpPr>
          <p:cNvPr id="56" name="BlokTextu 55">
            <a:extLst>
              <a:ext uri="{FF2B5EF4-FFF2-40B4-BE49-F238E27FC236}">
                <a16:creationId xmlns:a16="http://schemas.microsoft.com/office/drawing/2014/main" id="{A683F6C8-DCB3-4273-A87D-17928E6ADBAF}"/>
              </a:ext>
            </a:extLst>
          </p:cNvPr>
          <p:cNvSpPr txBox="1"/>
          <p:nvPr/>
        </p:nvSpPr>
        <p:spPr>
          <a:xfrm>
            <a:off x="9084332" y="3682492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BA20690-8AA0-4ADC-A92A-7BBFB22DD49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313" y="4069220"/>
            <a:ext cx="1440000" cy="1440000"/>
          </a:xfrm>
          <a:prstGeom prst="rect">
            <a:avLst/>
          </a:prstGeom>
        </p:spPr>
      </p:pic>
      <p:pic>
        <p:nvPicPr>
          <p:cNvPr id="47" name="Obrázok 46">
            <a:extLst>
              <a:ext uri="{FF2B5EF4-FFF2-40B4-BE49-F238E27FC236}">
                <a16:creationId xmlns:a16="http://schemas.microsoft.com/office/drawing/2014/main" id="{3B266FA7-0922-48D4-9DA0-93DE0AC365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9510" r="2034" b="15584"/>
          <a:stretch/>
        </p:blipFill>
        <p:spPr>
          <a:xfrm rot="844338">
            <a:off x="8546240" y="5510763"/>
            <a:ext cx="2170975" cy="10201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845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24" grpId="0"/>
      <p:bldP spid="50" grpId="0"/>
      <p:bldP spid="51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7AAFD762-1DA1-4175-61FF-3886025F4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576"/>
            <a:ext cx="10824594" cy="5534073"/>
          </a:xfrm>
          <a:prstGeom prst="rect">
            <a:avLst/>
          </a:prstGeom>
        </p:spPr>
      </p:pic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1927412" y="2532623"/>
            <a:ext cx="9144000" cy="322741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SYSTÉM VYSOKOŠKOLSKÉHO ŠTÚDIA      </a:t>
            </a:r>
            <a:b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 SLOVENSKU</a:t>
            </a:r>
          </a:p>
        </p:txBody>
      </p:sp>
    </p:spTree>
    <p:extLst>
      <p:ext uri="{BB962C8B-B14F-4D97-AF65-F5344CB8AC3E}">
        <p14:creationId xmlns:p14="http://schemas.microsoft.com/office/powerpoint/2010/main" val="1281888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>
            <a:extLst>
              <a:ext uri="{FF2B5EF4-FFF2-40B4-BE49-F238E27FC236}">
                <a16:creationId xmlns:a16="http://schemas.microsoft.com/office/drawing/2014/main" id="{4AC81DDC-2A57-46BD-8469-E7D4012B7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56114"/>
            <a:ext cx="10493056" cy="13112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PODMIENKA PRE POSTUP DO VYŠŠIEHO ROČNÍKA</a:t>
            </a:r>
            <a:endParaRPr lang="cs-CZ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EC83A79E-DDF5-4FEA-B6CA-ED720F9B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912" y="1495118"/>
            <a:ext cx="763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600" b="1" dirty="0">
                <a:solidFill>
                  <a:srgbClr val="F00000"/>
                </a:solidFill>
              </a:rPr>
              <a:t>70 %</a:t>
            </a:r>
            <a:r>
              <a:rPr lang="sk-SK" altLang="sk-SK" sz="2400" b="1" dirty="0"/>
              <a:t> predpísaného počtu kreditov:   </a:t>
            </a:r>
            <a:r>
              <a:rPr lang="sk-SK" altLang="sk-SK" sz="4800" b="1" dirty="0">
                <a:solidFill>
                  <a:srgbClr val="F00000"/>
                </a:solidFill>
              </a:rPr>
              <a:t>42</a:t>
            </a:r>
            <a:endParaRPr lang="cs-CZ" altLang="sk-SK" sz="5400" b="1" dirty="0">
              <a:solidFill>
                <a:srgbClr val="F00000"/>
              </a:solidFill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07D26BE9-DCED-43D0-997E-FC71C723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912" y="2382726"/>
            <a:ext cx="763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600" b="1" dirty="0">
                <a:solidFill>
                  <a:srgbClr val="F00000"/>
                </a:solidFill>
              </a:rPr>
              <a:t>70 %</a:t>
            </a:r>
            <a:r>
              <a:rPr lang="sk-SK" altLang="sk-SK" sz="2400" b="1" dirty="0"/>
              <a:t> predpísaného počtu kreditov:   </a:t>
            </a:r>
            <a:r>
              <a:rPr lang="sk-SK" altLang="sk-SK" sz="4800" b="1" dirty="0">
                <a:solidFill>
                  <a:srgbClr val="F00000"/>
                </a:solidFill>
              </a:rPr>
              <a:t>32</a:t>
            </a:r>
            <a:endParaRPr lang="cs-CZ" altLang="sk-SK" sz="5400" b="1" dirty="0">
              <a:solidFill>
                <a:srgbClr val="F00000"/>
              </a:solidFill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34260E07-DA94-416B-A429-DD83F0AC5A78}"/>
              </a:ext>
            </a:extLst>
          </p:cNvPr>
          <p:cNvSpPr txBox="1"/>
          <p:nvPr/>
        </p:nvSpPr>
        <p:spPr>
          <a:xfrm>
            <a:off x="438912" y="1489013"/>
            <a:ext cx="2774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denné prezenčné</a:t>
            </a:r>
          </a:p>
          <a:p>
            <a:r>
              <a:rPr lang="sk-SK" sz="2000" dirty="0"/>
              <a:t>a denné kombinované štúdium: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292F94C0-EAF8-4668-95B9-DACFB70DC297}"/>
              </a:ext>
            </a:extLst>
          </p:cNvPr>
          <p:cNvSpPr txBox="1"/>
          <p:nvPr/>
        </p:nvSpPr>
        <p:spPr>
          <a:xfrm>
            <a:off x="438912" y="2614734"/>
            <a:ext cx="3356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externé kombinované </a:t>
            </a:r>
          </a:p>
          <a:p>
            <a:r>
              <a:rPr lang="sk-SK" sz="2000" dirty="0"/>
              <a:t>štúdium: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880C8ACE-A1FF-48B1-94F3-2C4EF4E88F87}"/>
              </a:ext>
            </a:extLst>
          </p:cNvPr>
          <p:cNvSpPr txBox="1"/>
          <p:nvPr/>
        </p:nvSpPr>
        <p:spPr>
          <a:xfrm>
            <a:off x="283464" y="3441774"/>
            <a:ext cx="1169517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b="1" cap="all" dirty="0"/>
              <a:t>KONKRÉTNY PREDMET </a:t>
            </a:r>
            <a:r>
              <a:rPr lang="sk-SK" sz="2000" b="1" cap="all" dirty="0" err="1"/>
              <a:t>MôŽE</a:t>
            </a:r>
            <a:r>
              <a:rPr lang="sk-SK" sz="2000" b="1" cap="all" dirty="0"/>
              <a:t> ŠTUDENT PRENIESŤ DO VYŠŠIEHO ROČNÍKA IBA 1</a:t>
            </a:r>
            <a:r>
              <a:rPr lang="sk-SK" sz="2000" b="1" dirty="0"/>
              <a:t>x</a:t>
            </a:r>
            <a:r>
              <a:rPr lang="sk-SK" sz="2000" b="1" cap="all" dirty="0"/>
              <a:t>. AK ÚSPEŠNE NEUKONČÍ OPAKOVANÝ PREDMET, AUTOMATICKY JE PODĽA VYHLÁŠKY O KREDITOVOM ŠTÚDIU ZO ŠTÚDIA VYLÚČENÝ !!!                  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772FE4F-5CA3-4F68-9D1D-A5FC670ED77F}"/>
              </a:ext>
            </a:extLst>
          </p:cNvPr>
          <p:cNvSpPr txBox="1"/>
          <p:nvPr/>
        </p:nvSpPr>
        <p:spPr>
          <a:xfrm>
            <a:off x="1516167" y="44371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1. ročník 			2. ročník			3. ročník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329CE0E-840F-4B18-AD94-1EB7A551C4D3}"/>
              </a:ext>
            </a:extLst>
          </p:cNvPr>
          <p:cNvSpPr txBox="1"/>
          <p:nvPr/>
        </p:nvSpPr>
        <p:spPr>
          <a:xfrm>
            <a:off x="2423593" y="4869161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Financie a mena</a:t>
            </a:r>
          </a:p>
          <a:p>
            <a:pPr algn="ctr"/>
            <a:r>
              <a:rPr lang="sk-SK" b="1" dirty="0">
                <a:solidFill>
                  <a:srgbClr val="FF0000"/>
                </a:solidFill>
              </a:rPr>
              <a:t>FX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CCE1DC77-94E9-43BE-8E0F-07FFE35A7D16}"/>
              </a:ext>
            </a:extLst>
          </p:cNvPr>
          <p:cNvSpPr txBox="1"/>
          <p:nvPr/>
        </p:nvSpPr>
        <p:spPr>
          <a:xfrm>
            <a:off x="5253848" y="4871594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Financie a mena</a:t>
            </a:r>
          </a:p>
          <a:p>
            <a:pPr algn="ctr"/>
            <a:r>
              <a:rPr lang="sk-SK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" name="Šípka: doprava 3">
            <a:extLst>
              <a:ext uri="{FF2B5EF4-FFF2-40B4-BE49-F238E27FC236}">
                <a16:creationId xmlns:a16="http://schemas.microsoft.com/office/drawing/2014/main" id="{1A1D74D6-E949-4E52-BD03-41B2C07A8750}"/>
              </a:ext>
            </a:extLst>
          </p:cNvPr>
          <p:cNvSpPr/>
          <p:nvPr/>
        </p:nvSpPr>
        <p:spPr>
          <a:xfrm>
            <a:off x="4262835" y="4793546"/>
            <a:ext cx="864096" cy="5760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B14A3797-C019-4962-89AB-16C5A1910145}"/>
              </a:ext>
            </a:extLst>
          </p:cNvPr>
          <p:cNvSpPr txBox="1"/>
          <p:nvPr/>
        </p:nvSpPr>
        <p:spPr>
          <a:xfrm>
            <a:off x="2423593" y="5592847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Financie a mena</a:t>
            </a:r>
          </a:p>
          <a:p>
            <a:pPr algn="ctr"/>
            <a:r>
              <a:rPr lang="sk-SK" b="1" dirty="0">
                <a:solidFill>
                  <a:srgbClr val="FF0000"/>
                </a:solidFill>
              </a:rPr>
              <a:t>FX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19CB44BE-B243-4BD4-BF5D-064E586389E1}"/>
              </a:ext>
            </a:extLst>
          </p:cNvPr>
          <p:cNvSpPr txBox="1"/>
          <p:nvPr/>
        </p:nvSpPr>
        <p:spPr>
          <a:xfrm>
            <a:off x="5253848" y="559528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Financie a mena</a:t>
            </a:r>
          </a:p>
          <a:p>
            <a:pPr algn="ctr"/>
            <a:r>
              <a:rPr lang="sk-SK" b="1" dirty="0">
                <a:solidFill>
                  <a:srgbClr val="FF0000"/>
                </a:solidFill>
              </a:rPr>
              <a:t>FX</a:t>
            </a:r>
          </a:p>
        </p:txBody>
      </p:sp>
      <p:sp>
        <p:nvSpPr>
          <p:cNvPr id="28" name="Šípka: doprava 27">
            <a:extLst>
              <a:ext uri="{FF2B5EF4-FFF2-40B4-BE49-F238E27FC236}">
                <a16:creationId xmlns:a16="http://schemas.microsoft.com/office/drawing/2014/main" id="{F2D42579-9C18-4AF9-9811-A1E8AAD4F0A2}"/>
              </a:ext>
            </a:extLst>
          </p:cNvPr>
          <p:cNvSpPr/>
          <p:nvPr/>
        </p:nvSpPr>
        <p:spPr>
          <a:xfrm>
            <a:off x="4262835" y="5517232"/>
            <a:ext cx="864096" cy="5760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Šípka: doprava 28">
            <a:extLst>
              <a:ext uri="{FF2B5EF4-FFF2-40B4-BE49-F238E27FC236}">
                <a16:creationId xmlns:a16="http://schemas.microsoft.com/office/drawing/2014/main" id="{D1E84AB8-31B6-40E8-8B75-76BD972405D2}"/>
              </a:ext>
            </a:extLst>
          </p:cNvPr>
          <p:cNvSpPr/>
          <p:nvPr/>
        </p:nvSpPr>
        <p:spPr>
          <a:xfrm>
            <a:off x="7119128" y="5515491"/>
            <a:ext cx="864096" cy="5760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57BE4735-CF59-414A-90D5-6255C6E3DEF2}"/>
              </a:ext>
            </a:extLst>
          </p:cNvPr>
          <p:cNvCxnSpPr/>
          <p:nvPr/>
        </p:nvCxnSpPr>
        <p:spPr>
          <a:xfrm>
            <a:off x="7104112" y="5445225"/>
            <a:ext cx="864096" cy="7219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nica 29">
            <a:extLst>
              <a:ext uri="{FF2B5EF4-FFF2-40B4-BE49-F238E27FC236}">
                <a16:creationId xmlns:a16="http://schemas.microsoft.com/office/drawing/2014/main" id="{575EC986-D947-4D17-BB56-BB1DE9585E2B}"/>
              </a:ext>
            </a:extLst>
          </p:cNvPr>
          <p:cNvCxnSpPr>
            <a:cxnSpLocks/>
          </p:cNvCxnSpPr>
          <p:nvPr/>
        </p:nvCxnSpPr>
        <p:spPr>
          <a:xfrm flipH="1">
            <a:off x="7089096" y="5448831"/>
            <a:ext cx="864096" cy="7219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F7F2447F-4FA9-D29E-C007-BAA20057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42" y="1123950"/>
            <a:ext cx="9705975" cy="573405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848B1074-8C00-6DC9-4DAF-6EFC248568E2}"/>
              </a:ext>
            </a:extLst>
          </p:cNvPr>
          <p:cNvSpPr/>
          <p:nvPr/>
        </p:nvSpPr>
        <p:spPr>
          <a:xfrm>
            <a:off x="1443318" y="3774141"/>
            <a:ext cx="9305364" cy="636494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2BE06DF-EC71-EE62-6EE5-7C6DC0875839}"/>
              </a:ext>
            </a:extLst>
          </p:cNvPr>
          <p:cNvSpPr txBox="1"/>
          <p:nvPr/>
        </p:nvSpPr>
        <p:spPr>
          <a:xfrm>
            <a:off x="8140121" y="5070745"/>
            <a:ext cx="2823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FF0000"/>
                </a:solidFill>
              </a:rPr>
              <a:t>AUTOMATICKÉ VYLÚČENIE </a:t>
            </a:r>
          </a:p>
          <a:p>
            <a:pPr algn="ctr"/>
            <a:r>
              <a:rPr lang="sk-SK" sz="2400" b="1" dirty="0">
                <a:solidFill>
                  <a:srgbClr val="FF0000"/>
                </a:solidFill>
              </a:rPr>
              <a:t>ZO ŠTÚDIA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C79E594A-5025-A17F-793A-477EC09EA94C}"/>
              </a:ext>
            </a:extLst>
          </p:cNvPr>
          <p:cNvSpPr/>
          <p:nvPr/>
        </p:nvSpPr>
        <p:spPr>
          <a:xfrm rot="16200000">
            <a:off x="2784649" y="1808820"/>
            <a:ext cx="288035" cy="504057"/>
          </a:xfrm>
          <a:prstGeom prst="roundRect">
            <a:avLst>
              <a:gd name="adj" fmla="val 3168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28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4" grpId="0" animBg="1"/>
      <p:bldP spid="26" grpId="0"/>
      <p:bldP spid="27" grpId="0"/>
      <p:bldP spid="28" grpId="0" animBg="1"/>
      <p:bldP spid="29" grpId="0" animBg="1"/>
      <p:bldP spid="6" grpId="0" animBg="1"/>
      <p:bldP spid="6" grpId="1" animBg="1"/>
      <p:bldP spid="8" grpId="0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1072FB43-8137-4CDB-8AFB-1314C4953EF4}"/>
              </a:ext>
            </a:extLst>
          </p:cNvPr>
          <p:cNvSpPr txBox="1"/>
          <p:nvPr/>
        </p:nvSpPr>
        <p:spPr>
          <a:xfrm>
            <a:off x="201168" y="244839"/>
            <a:ext cx="1090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úspešné ukončenie štúdia študent musí: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4ADB157-3B0A-432C-9404-59796DEAC43D}"/>
              </a:ext>
            </a:extLst>
          </p:cNvPr>
          <p:cNvSpPr txBox="1"/>
          <p:nvPr/>
        </p:nvSpPr>
        <p:spPr>
          <a:xfrm>
            <a:off x="474376" y="1108173"/>
            <a:ext cx="112432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buFont typeface="Arial" panose="020B0604020202020204" pitchFamily="34" charset="0"/>
              <a:buChar char="•"/>
            </a:pPr>
            <a:r>
              <a:rPr lang="sk-SK" sz="4000" dirty="0"/>
              <a:t>získať minimálny predpísaný počet kreditov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sk-SK" sz="3200" dirty="0"/>
              <a:t>bakalárske štúdium 180 kreditov,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sk-SK" sz="3200" dirty="0"/>
              <a:t>magisterské štúdium 120 kreditov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sk-SK" sz="4000" dirty="0"/>
              <a:t>absolvovať </a:t>
            </a:r>
            <a:r>
              <a:rPr lang="sk-SK" sz="4000" b="1" dirty="0"/>
              <a:t>všetky</a:t>
            </a:r>
            <a:r>
              <a:rPr lang="sk-SK" sz="4000" dirty="0"/>
              <a:t> predmety, ktoré má študent zapísané v elektronickom indexe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sk-SK" sz="4000" dirty="0"/>
              <a:t>obhájiť záverečnú prácu </a:t>
            </a:r>
            <a:r>
              <a:rPr lang="sk-SK" sz="3200" dirty="0"/>
              <a:t>(bakalárska práca, diplomová práca)</a:t>
            </a:r>
            <a:endParaRPr lang="sk-SK" sz="4000" dirty="0"/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sk-SK" sz="4000" dirty="0"/>
              <a:t>úspešne absolvovať štátnu skúšku.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914DF93-EBB7-4A12-A31D-6D469D59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977" y="4342241"/>
            <a:ext cx="2453630" cy="2173215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B5C663B-4575-4D65-8003-FA4F8AAD28ED}"/>
              </a:ext>
            </a:extLst>
          </p:cNvPr>
          <p:cNvSpPr txBox="1"/>
          <p:nvPr/>
        </p:nvSpPr>
        <p:spPr>
          <a:xfrm>
            <a:off x="688815" y="6289995"/>
            <a:ext cx="1088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SPLNENÉ MUSIA BYŤ </a:t>
            </a:r>
            <a:r>
              <a:rPr lang="sk-SK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VŠETKY</a:t>
            </a:r>
            <a:r>
              <a:rPr lang="sk-SK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PODMIENKY !</a:t>
            </a:r>
          </a:p>
        </p:txBody>
      </p:sp>
    </p:spTree>
    <p:extLst>
      <p:ext uri="{BB962C8B-B14F-4D97-AF65-F5344CB8AC3E}">
        <p14:creationId xmlns:p14="http://schemas.microsoft.com/office/powerpoint/2010/main" val="1077731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8">
            <a:extLst>
              <a:ext uri="{FF2B5EF4-FFF2-40B4-BE49-F238E27FC236}">
                <a16:creationId xmlns:a16="http://schemas.microsoft.com/office/drawing/2014/main" id="{64346C53-C830-42C9-B7BF-DDE6C884B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8697" y="3888431"/>
            <a:ext cx="2735585" cy="2099754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k-SK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B115822D-8348-49A5-B7C7-5688DEB6A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938" y="6228440"/>
            <a:ext cx="173775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študent</a:t>
            </a:r>
            <a:endParaRPr 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7AD7EB4-20C6-4376-AEBE-A993BC777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135" y="2266701"/>
            <a:ext cx="3797835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p. Marcela KYSUCKÁ</a:t>
            </a:r>
          </a:p>
          <a:p>
            <a:pPr algn="ctr">
              <a:defRPr/>
            </a:pPr>
            <a:r>
              <a:rPr lang="sk-SK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(študijná referentka)</a:t>
            </a:r>
            <a:endParaRPr lang="sk-SK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sk-SK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marcela.kysucka@vsemba.sk</a:t>
            </a:r>
            <a:endParaRPr lang="cs-CZ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cs-CZ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E8FE8184-548D-4729-BD71-4186D61910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1747" y="5986890"/>
            <a:ext cx="2906319" cy="10178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k-SK"/>
          </a:p>
        </p:txBody>
      </p:sp>
      <p:sp>
        <p:nvSpPr>
          <p:cNvPr id="23" name="Zaoblený obdĺžnik 17">
            <a:extLst>
              <a:ext uri="{FF2B5EF4-FFF2-40B4-BE49-F238E27FC236}">
                <a16:creationId xmlns:a16="http://schemas.microsoft.com/office/drawing/2014/main" id="{38F817D9-9A1C-4242-BF25-75BFA6906312}"/>
              </a:ext>
            </a:extLst>
          </p:cNvPr>
          <p:cNvSpPr/>
          <p:nvPr/>
        </p:nvSpPr>
        <p:spPr>
          <a:xfrm>
            <a:off x="630938" y="1988840"/>
            <a:ext cx="4456950" cy="3024336"/>
          </a:xfrm>
          <a:prstGeom prst="roundRect">
            <a:avLst>
              <a:gd name="adj" fmla="val 120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Zaoblený obdĺžnik 19">
            <a:extLst>
              <a:ext uri="{FF2B5EF4-FFF2-40B4-BE49-F238E27FC236}">
                <a16:creationId xmlns:a16="http://schemas.microsoft.com/office/drawing/2014/main" id="{DC1F0DFA-E9CC-4786-8EF0-2F42B8E1EA62}"/>
              </a:ext>
            </a:extLst>
          </p:cNvPr>
          <p:cNvSpPr/>
          <p:nvPr/>
        </p:nvSpPr>
        <p:spPr>
          <a:xfrm>
            <a:off x="5718065" y="5468261"/>
            <a:ext cx="4680520" cy="1224136"/>
          </a:xfrm>
          <a:prstGeom prst="roundRect">
            <a:avLst>
              <a:gd name="adj" fmla="val 39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Picture 4" descr="CRAM">
            <a:extLst>
              <a:ext uri="{FF2B5EF4-FFF2-40B4-BE49-F238E27FC236}">
                <a16:creationId xmlns:a16="http://schemas.microsoft.com/office/drawing/2014/main" id="{9AD4845D-ABA4-4518-918C-79F7D15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568" y="4876735"/>
            <a:ext cx="1584176" cy="15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7">
            <a:extLst>
              <a:ext uri="{FF2B5EF4-FFF2-40B4-BE49-F238E27FC236}">
                <a16:creationId xmlns:a16="http://schemas.microsoft.com/office/drawing/2014/main" id="{160A6D89-2F90-4500-89B0-D6C39FC52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588" y="5603277"/>
            <a:ext cx="4400564" cy="89255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technické problémy:</a:t>
            </a:r>
          </a:p>
          <a:p>
            <a:pPr algn="ctr">
              <a:defRPr/>
            </a:pPr>
            <a:r>
              <a:rPr lang="sk-SK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student.support@vsemba.sk</a:t>
            </a:r>
            <a:endParaRPr lang="cs-CZ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B87E3D53-AE89-49CB-BB56-8E86941AF6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1704" y="1337866"/>
            <a:ext cx="0" cy="648072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k-SK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C8C7E83D-216D-49B3-B01C-BBCBE540B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628" y="154944"/>
            <a:ext cx="446949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VEDENIE VYSOKEJ ŠKOLY:</a:t>
            </a:r>
          </a:p>
          <a:p>
            <a:pPr algn="ctr">
              <a:defRPr/>
            </a:pPr>
            <a:r>
              <a:rPr lang="sk-SK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prorektor pre pedagogickú činnosť</a:t>
            </a:r>
          </a:p>
          <a:p>
            <a:pPr algn="ctr">
              <a:defRPr/>
            </a:pPr>
            <a:r>
              <a:rPr lang="sk-SK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celoživotné vzdelávanie</a:t>
            </a:r>
            <a:endParaRPr lang="cs-CZ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Zaoblený obdĺžnik 22">
            <a:extLst>
              <a:ext uri="{FF2B5EF4-FFF2-40B4-BE49-F238E27FC236}">
                <a16:creationId xmlns:a16="http://schemas.microsoft.com/office/drawing/2014/main" id="{1CAB0BD1-0ABB-4FEA-AAC9-31C1E4FBDD3D}"/>
              </a:ext>
            </a:extLst>
          </p:cNvPr>
          <p:cNvSpPr/>
          <p:nvPr/>
        </p:nvSpPr>
        <p:spPr>
          <a:xfrm>
            <a:off x="6155570" y="141717"/>
            <a:ext cx="4704750" cy="1415256"/>
          </a:xfrm>
          <a:prstGeom prst="roundRect">
            <a:avLst>
              <a:gd name="adj" fmla="val 325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DF702795-ED20-4B7E-A59D-E3B5B438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86" y="252886"/>
            <a:ext cx="4453462" cy="1046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Mgr. Ľubica FILIPOVÁ, PhD.</a:t>
            </a:r>
          </a:p>
          <a:p>
            <a:pPr algn="ctr">
              <a:defRPr/>
            </a:pPr>
            <a:r>
              <a:rPr lang="sk-SK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riaditeľka Centra služieb pre študentov</a:t>
            </a:r>
          </a:p>
          <a:p>
            <a:pPr algn="ctr">
              <a:defRPr/>
            </a:pPr>
            <a:r>
              <a:rPr lang="sk-SK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lubica.filipova@vsemba.sk</a:t>
            </a:r>
            <a:endParaRPr lang="cs-CZ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Zaoblený obdĺžnik 25">
            <a:extLst>
              <a:ext uri="{FF2B5EF4-FFF2-40B4-BE49-F238E27FC236}">
                <a16:creationId xmlns:a16="http://schemas.microsoft.com/office/drawing/2014/main" id="{3CB4C36F-4670-40E1-9DA8-630EA0720855}"/>
              </a:ext>
            </a:extLst>
          </p:cNvPr>
          <p:cNvSpPr/>
          <p:nvPr/>
        </p:nvSpPr>
        <p:spPr>
          <a:xfrm>
            <a:off x="630937" y="188640"/>
            <a:ext cx="4456951" cy="1152000"/>
          </a:xfrm>
          <a:prstGeom prst="roundRect">
            <a:avLst>
              <a:gd name="adj" fmla="val 286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Line 8">
            <a:extLst>
              <a:ext uri="{FF2B5EF4-FFF2-40B4-BE49-F238E27FC236}">
                <a16:creationId xmlns:a16="http://schemas.microsoft.com/office/drawing/2014/main" id="{E447FFB0-A2FD-4B55-ABA0-91F4C0873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2984" y="671433"/>
            <a:ext cx="1083016" cy="31294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k-SK"/>
          </a:p>
        </p:txBody>
      </p:sp>
      <p:sp>
        <p:nvSpPr>
          <p:cNvPr id="19" name="Zaoblený obdĺžnik 17">
            <a:extLst>
              <a:ext uri="{FF2B5EF4-FFF2-40B4-BE49-F238E27FC236}">
                <a16:creationId xmlns:a16="http://schemas.microsoft.com/office/drawing/2014/main" id="{C8F56AF0-D64E-4EF8-97B5-73DABE94DE74}"/>
              </a:ext>
            </a:extLst>
          </p:cNvPr>
          <p:cNvSpPr/>
          <p:nvPr/>
        </p:nvSpPr>
        <p:spPr>
          <a:xfrm>
            <a:off x="5517184" y="2138672"/>
            <a:ext cx="4976731" cy="26006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EDF40BF-CEB5-435B-B564-6A0C5E41F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747" y="2492265"/>
            <a:ext cx="486760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Programový </a:t>
            </a:r>
            <a:r>
              <a:rPr lang="sk-SK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manažér </a:t>
            </a:r>
            <a:endParaRPr lang="sk-SK" sz="36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EFDCD253-3013-4832-851D-61CD43A4CD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14627" y="2483780"/>
            <a:ext cx="738657" cy="48578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D14924C-B539-8750-00AA-CB2C21462672}"/>
              </a:ext>
            </a:extLst>
          </p:cNvPr>
          <p:cNvSpPr txBox="1"/>
          <p:nvPr/>
        </p:nvSpPr>
        <p:spPr>
          <a:xfrm rot="20933359">
            <a:off x="675855" y="3713356"/>
            <a:ext cx="458173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sk-SK" sz="32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sk-SK" sz="3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studijne@vsemba.sk</a:t>
            </a:r>
            <a:endParaRPr lang="sk-SK" sz="32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8437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  <p:bldP spid="22" grpId="0" animBg="1"/>
      <p:bldP spid="23" grpId="0" animBg="1"/>
      <p:bldP spid="25" grpId="0" animBg="1"/>
      <p:bldP spid="24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19" grpId="0" animBg="1"/>
      <p:bldP spid="18" grpId="0"/>
      <p:bldP spid="20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m44.files.wordpress.com/2007/12/learningstyles-gif.jpg">
            <a:extLst>
              <a:ext uri="{FF2B5EF4-FFF2-40B4-BE49-F238E27FC236}">
                <a16:creationId xmlns:a16="http://schemas.microsoft.com/office/drawing/2014/main" id="{1152A341-9F73-42BC-8F99-11E39131B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8890" y="-30063"/>
            <a:ext cx="544911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0E77A283-A572-49BD-AF4E-9A5DCE083733}"/>
              </a:ext>
            </a:extLst>
          </p:cNvPr>
          <p:cNvSpPr txBox="1"/>
          <p:nvPr/>
        </p:nvSpPr>
        <p:spPr>
          <a:xfrm>
            <a:off x="1524000" y="3943747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Ing. Ján Ukážkový 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240EE27-4D70-4EB8-9C2B-FCFE997423BD}"/>
              </a:ext>
            </a:extLst>
          </p:cNvPr>
          <p:cNvSpPr txBox="1"/>
          <p:nvPr/>
        </p:nvSpPr>
        <p:spPr>
          <a:xfrm>
            <a:off x="3000375" y="4642247"/>
            <a:ext cx="59753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Mgr.</a:t>
            </a:r>
            <a:r>
              <a:rPr lang="sk-SK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Ján Ukážkový 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94355D76-BE73-4FBB-95E9-5FE49C6B5C9A}"/>
              </a:ext>
            </a:extLst>
          </p:cNvPr>
          <p:cNvSpPr txBox="1"/>
          <p:nvPr/>
        </p:nvSpPr>
        <p:spPr>
          <a:xfrm>
            <a:off x="8473510" y="3959951"/>
            <a:ext cx="2230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PhD. 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1D00BCF4-70DA-4D32-9A26-D196B130C443}"/>
              </a:ext>
            </a:extLst>
          </p:cNvPr>
          <p:cNvSpPr txBox="1"/>
          <p:nvPr/>
        </p:nvSpPr>
        <p:spPr>
          <a:xfrm>
            <a:off x="8437000" y="4700275"/>
            <a:ext cx="2159594" cy="831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CSc. 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E5E2DB68-8F0F-4099-B017-DA73272E6328}"/>
              </a:ext>
            </a:extLst>
          </p:cNvPr>
          <p:cNvSpPr txBox="1"/>
          <p:nvPr/>
        </p:nvSpPr>
        <p:spPr>
          <a:xfrm>
            <a:off x="1775521" y="3934644"/>
            <a:ext cx="1800225" cy="82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doc. 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231C1A99-7292-432D-BAE4-BFBDD6B09AF0}"/>
              </a:ext>
            </a:extLst>
          </p:cNvPr>
          <p:cNvSpPr txBox="1"/>
          <p:nvPr/>
        </p:nvSpPr>
        <p:spPr>
          <a:xfrm>
            <a:off x="1703488" y="3934644"/>
            <a:ext cx="1800225" cy="82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prof. 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3CACFC49-B666-4216-AB4A-3BA3CE077F8D}"/>
              </a:ext>
            </a:extLst>
          </p:cNvPr>
          <p:cNvSpPr txBox="1"/>
          <p:nvPr/>
        </p:nvSpPr>
        <p:spPr>
          <a:xfrm>
            <a:off x="2351584" y="5301060"/>
            <a:ext cx="67675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PhDr.</a:t>
            </a:r>
            <a:r>
              <a:rPr lang="sk-SK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Ján Ukážkový</a:t>
            </a:r>
          </a:p>
        </p:txBody>
      </p:sp>
      <p:sp>
        <p:nvSpPr>
          <p:cNvPr id="2" name="Bublina myšlienky: obláčik 1">
            <a:extLst>
              <a:ext uri="{FF2B5EF4-FFF2-40B4-BE49-F238E27FC236}">
                <a16:creationId xmlns:a16="http://schemas.microsoft.com/office/drawing/2014/main" id="{12997894-68C3-479E-A6DC-74A78A0FC710}"/>
              </a:ext>
            </a:extLst>
          </p:cNvPr>
          <p:cNvSpPr/>
          <p:nvPr/>
        </p:nvSpPr>
        <p:spPr>
          <a:xfrm>
            <a:off x="1631529" y="8608"/>
            <a:ext cx="3888432" cy="2448272"/>
          </a:xfrm>
          <a:prstGeom prst="cloudCallout">
            <a:avLst>
              <a:gd name="adj1" fmla="val 75001"/>
              <a:gd name="adj2" fmla="val 1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inžinier ...</a:t>
            </a:r>
          </a:p>
          <a:p>
            <a:pPr algn="ctr"/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magister ...</a:t>
            </a:r>
          </a:p>
        </p:txBody>
      </p:sp>
      <p:sp>
        <p:nvSpPr>
          <p:cNvPr id="12" name="Bublina myšlienky: obláčik 11">
            <a:extLst>
              <a:ext uri="{FF2B5EF4-FFF2-40B4-BE49-F238E27FC236}">
                <a16:creationId xmlns:a16="http://schemas.microsoft.com/office/drawing/2014/main" id="{CD7145DF-6FB2-45B0-BAC6-3FB80F392118}"/>
              </a:ext>
            </a:extLst>
          </p:cNvPr>
          <p:cNvSpPr/>
          <p:nvPr/>
        </p:nvSpPr>
        <p:spPr>
          <a:xfrm>
            <a:off x="1624268" y="23751"/>
            <a:ext cx="3888432" cy="2448272"/>
          </a:xfrm>
          <a:prstGeom prst="cloudCallout">
            <a:avLst>
              <a:gd name="adj1" fmla="val 75001"/>
              <a:gd name="adj2" fmla="val 1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doktor</a:t>
            </a:r>
          </a:p>
        </p:txBody>
      </p:sp>
      <p:sp>
        <p:nvSpPr>
          <p:cNvPr id="13" name="Bublina myšlienky: obláčik 12">
            <a:extLst>
              <a:ext uri="{FF2B5EF4-FFF2-40B4-BE49-F238E27FC236}">
                <a16:creationId xmlns:a16="http://schemas.microsoft.com/office/drawing/2014/main" id="{05184841-74F7-4EC0-B665-8B7CBAE86BEC}"/>
              </a:ext>
            </a:extLst>
          </p:cNvPr>
          <p:cNvSpPr/>
          <p:nvPr/>
        </p:nvSpPr>
        <p:spPr>
          <a:xfrm>
            <a:off x="1627164" y="27746"/>
            <a:ext cx="3888432" cy="2448272"/>
          </a:xfrm>
          <a:prstGeom prst="cloudCallout">
            <a:avLst>
              <a:gd name="adj1" fmla="val 75001"/>
              <a:gd name="adj2" fmla="val 1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doktor ...</a:t>
            </a:r>
          </a:p>
        </p:txBody>
      </p:sp>
      <p:sp>
        <p:nvSpPr>
          <p:cNvPr id="21" name="Bublina myšlienky: obláčik 20">
            <a:extLst>
              <a:ext uri="{FF2B5EF4-FFF2-40B4-BE49-F238E27FC236}">
                <a16:creationId xmlns:a16="http://schemas.microsoft.com/office/drawing/2014/main" id="{250273FD-B607-441C-8414-E0FF8A61A4B6}"/>
              </a:ext>
            </a:extLst>
          </p:cNvPr>
          <p:cNvSpPr/>
          <p:nvPr/>
        </p:nvSpPr>
        <p:spPr>
          <a:xfrm>
            <a:off x="1639854" y="23356"/>
            <a:ext cx="3888432" cy="2448272"/>
          </a:xfrm>
          <a:prstGeom prst="cloudCallout">
            <a:avLst>
              <a:gd name="adj1" fmla="val 75001"/>
              <a:gd name="adj2" fmla="val 1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docent ...</a:t>
            </a:r>
          </a:p>
        </p:txBody>
      </p:sp>
      <p:sp>
        <p:nvSpPr>
          <p:cNvPr id="22" name="Bublina myšlienky: obláčik 21">
            <a:extLst>
              <a:ext uri="{FF2B5EF4-FFF2-40B4-BE49-F238E27FC236}">
                <a16:creationId xmlns:a16="http://schemas.microsoft.com/office/drawing/2014/main" id="{1E170E7B-42A7-4F15-9227-43146F40A7C3}"/>
              </a:ext>
            </a:extLst>
          </p:cNvPr>
          <p:cNvSpPr/>
          <p:nvPr/>
        </p:nvSpPr>
        <p:spPr>
          <a:xfrm>
            <a:off x="1639854" y="31741"/>
            <a:ext cx="3888432" cy="2448272"/>
          </a:xfrm>
          <a:prstGeom prst="cloudCallout">
            <a:avLst>
              <a:gd name="adj1" fmla="val 75001"/>
              <a:gd name="adj2" fmla="val 1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profesor ...</a:t>
            </a:r>
          </a:p>
        </p:txBody>
      </p:sp>
    </p:spTree>
    <p:extLst>
      <p:ext uri="{BB962C8B-B14F-4D97-AF65-F5344CB8AC3E}">
        <p14:creationId xmlns:p14="http://schemas.microsoft.com/office/powerpoint/2010/main" val="11321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8" grpId="1"/>
      <p:bldP spid="19" grpId="0"/>
      <p:bldP spid="20" grpId="0"/>
      <p:bldP spid="2" grpId="0" animBg="1"/>
      <p:bldP spid="12" grpId="0" animBg="1"/>
      <p:bldP spid="13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5221224" y="580585"/>
            <a:ext cx="6867144" cy="18082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PORTÁLY </a:t>
            </a:r>
            <a:b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VYSOKEJ ŠKOLY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CF83DE2-C42B-F311-07F0-8DBDC6EAC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916">
            <a:off x="5553024" y="2832912"/>
            <a:ext cx="5360128" cy="288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9588149-DE3B-D4D2-1B90-5ECB2194A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50" y="4469184"/>
            <a:ext cx="4999757" cy="238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C7654B7-2E40-1AA6-1935-D3000D2D6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1978">
            <a:off x="569102" y="2494346"/>
            <a:ext cx="4759698" cy="287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561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id="{416FCDA0-9593-47A5-8291-5CD4206BBD38}"/>
              </a:ext>
            </a:extLst>
          </p:cNvPr>
          <p:cNvSpPr/>
          <p:nvPr/>
        </p:nvSpPr>
        <p:spPr>
          <a:xfrm>
            <a:off x="1524000" y="5805265"/>
            <a:ext cx="9144000" cy="1033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93D8F5F9-5809-44D1-A8FA-486CACE52C36}"/>
              </a:ext>
            </a:extLst>
          </p:cNvPr>
          <p:cNvCxnSpPr/>
          <p:nvPr/>
        </p:nvCxnSpPr>
        <p:spPr>
          <a:xfrm flipH="1">
            <a:off x="1524000" y="2348880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4C9AF204-2B7A-4FE5-A21F-63499047E942}"/>
              </a:ext>
            </a:extLst>
          </p:cNvPr>
          <p:cNvCxnSpPr/>
          <p:nvPr/>
        </p:nvCxnSpPr>
        <p:spPr>
          <a:xfrm flipH="1">
            <a:off x="1524000" y="4797152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BlokTextu 8">
            <a:extLst>
              <a:ext uri="{FF2B5EF4-FFF2-40B4-BE49-F238E27FC236}">
                <a16:creationId xmlns:a16="http://schemas.microsoft.com/office/drawing/2014/main" id="{41774619-BC22-4767-B568-B448580D1525}"/>
              </a:ext>
            </a:extLst>
          </p:cNvPr>
          <p:cNvSpPr txBox="1"/>
          <p:nvPr/>
        </p:nvSpPr>
        <p:spPr>
          <a:xfrm>
            <a:off x="5701533" y="673822"/>
            <a:ext cx="46841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dirty="0">
                <a:solidFill>
                  <a:srgbClr val="006600"/>
                </a:solidFill>
              </a:rPr>
              <a:t>webstránka školy</a:t>
            </a:r>
          </a:p>
          <a:p>
            <a:pPr algn="ctr"/>
            <a:r>
              <a:rPr lang="sk-SK" sz="4400" b="1" dirty="0" err="1">
                <a:solidFill>
                  <a:srgbClr val="006600"/>
                </a:solidFill>
              </a:rPr>
              <a:t>www.vsemba.sk</a:t>
            </a:r>
            <a:r>
              <a:rPr lang="sk-SK" sz="4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D86C9F7-3C9E-4B51-8EF6-6953A73C2C8C}"/>
              </a:ext>
            </a:extLst>
          </p:cNvPr>
          <p:cNvSpPr txBox="1"/>
          <p:nvPr/>
        </p:nvSpPr>
        <p:spPr>
          <a:xfrm>
            <a:off x="5331175" y="3031213"/>
            <a:ext cx="542488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dirty="0">
                <a:solidFill>
                  <a:srgbClr val="006600"/>
                </a:solidFill>
              </a:rPr>
              <a:t>študentský portál</a:t>
            </a:r>
          </a:p>
          <a:p>
            <a:pPr algn="ctr"/>
            <a:r>
              <a:rPr lang="sk-SK" sz="4400" b="1" dirty="0" err="1">
                <a:solidFill>
                  <a:srgbClr val="006600"/>
                </a:solidFill>
              </a:rPr>
              <a:t>student.vsemba.sk</a:t>
            </a:r>
            <a:r>
              <a:rPr lang="sk-SK" sz="4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FE03B13-0D63-4385-8617-91D3E93083FA}"/>
              </a:ext>
            </a:extLst>
          </p:cNvPr>
          <p:cNvSpPr txBox="1"/>
          <p:nvPr/>
        </p:nvSpPr>
        <p:spPr>
          <a:xfrm>
            <a:off x="5377410" y="5301208"/>
            <a:ext cx="539442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dirty="0">
                <a:solidFill>
                  <a:srgbClr val="006600"/>
                </a:solidFill>
              </a:rPr>
              <a:t>výučbový portál</a:t>
            </a:r>
          </a:p>
          <a:p>
            <a:pPr algn="ctr"/>
            <a:r>
              <a:rPr lang="sk-SK" sz="4400" b="1" dirty="0" err="1">
                <a:solidFill>
                  <a:srgbClr val="006600"/>
                </a:solidFill>
              </a:rPr>
              <a:t>moodle.vsemba.sk</a:t>
            </a:r>
            <a:r>
              <a:rPr lang="sk-SK" sz="4400" b="1" dirty="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28F9530-FA74-640F-2A78-DAEB674EE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18" y="74714"/>
            <a:ext cx="3611235" cy="218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F64C9F8-8734-1885-4E15-82D00A364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034" y="2438653"/>
            <a:ext cx="3530553" cy="220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0D5A6D4-DCDA-90CB-71BA-3800849A2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800" y="4886383"/>
            <a:ext cx="3544751" cy="189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6665382" y="2770632"/>
            <a:ext cx="4680521" cy="2747752"/>
          </a:xfrm>
        </p:spPr>
        <p:txBody>
          <a:bodyPr>
            <a:normAutofit/>
          </a:bodyPr>
          <a:lstStyle/>
          <a:p>
            <a:pPr eaLnBrk="1" hangingPunct="1"/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WEBOVÁ</a:t>
            </a:r>
            <a:b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STRÁNKA</a:t>
            </a:r>
            <a:b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ŠKOLY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3A66071A-DE8C-74F0-63F0-2809622A0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6" y="2404872"/>
            <a:ext cx="6786245" cy="41049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8649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03512" y="92178"/>
            <a:ext cx="8856984" cy="26167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sk-SK" sz="2000" dirty="0"/>
              <a:t>Všeobecné informácie o škole určené predovšetkým verejnosti nájdete na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webstránke </a:t>
            </a:r>
            <a:r>
              <a:rPr lang="sk-SK" sz="2000" dirty="0"/>
              <a:t>vysokej školy, ktorú nájdete na adrese: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sk-SK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sk-SK" sz="5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www.vsemba.sk</a:t>
            </a:r>
            <a:endParaRPr lang="sk-SK" sz="5800" dirty="0">
              <a:solidFill>
                <a:srgbClr val="006600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3C3D6A3-D781-F70E-2397-403AB8304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34" y="1856232"/>
            <a:ext cx="8010710" cy="484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579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28F883C0-6F10-F8B8-8066-3C476647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0" y="0"/>
            <a:ext cx="11666379" cy="702944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DDC8EED-3CD7-524A-F8D8-D56A9538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0" y="0"/>
            <a:ext cx="11658598" cy="702944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6D41424-96E7-2B6E-88B6-020A91F97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92" y="0"/>
            <a:ext cx="11666379" cy="703632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49DE60AE-DEC5-1624-67DB-41EEF169B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28" y="0"/>
            <a:ext cx="11703254" cy="70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6096000" y="3199740"/>
            <a:ext cx="5667326" cy="2091880"/>
          </a:xfrm>
        </p:spPr>
        <p:txBody>
          <a:bodyPr>
            <a:normAutofit/>
          </a:bodyPr>
          <a:lstStyle/>
          <a:p>
            <a:pPr eaLnBrk="1" hangingPunct="1"/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ŠTUDENTSKÝ PORTÁL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792B6C8-A250-1350-73EE-92398EC81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51" y="2410121"/>
            <a:ext cx="6340928" cy="3960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1074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DB36B82D-079A-560E-5748-60D44BF17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0" b="22035"/>
          <a:stretch/>
        </p:blipFill>
        <p:spPr>
          <a:xfrm>
            <a:off x="1869140" y="1351069"/>
            <a:ext cx="8539553" cy="4493919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F4D3723C-5124-4B5D-8D2C-FA56A0C7AFF5}"/>
              </a:ext>
            </a:extLst>
          </p:cNvPr>
          <p:cNvSpPr/>
          <p:nvPr/>
        </p:nvSpPr>
        <p:spPr>
          <a:xfrm>
            <a:off x="378780" y="1351069"/>
            <a:ext cx="114344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FF0000"/>
                </a:solidFill>
              </a:rPr>
              <a:t>Zákon č. 131/2002 Z. z. </a:t>
            </a:r>
            <a:r>
              <a:rPr lang="sk-SK" sz="2800" b="1" dirty="0">
                <a:solidFill>
                  <a:srgbClr val="FF0000"/>
                </a:solidFill>
              </a:rPr>
              <a:t>o vysokých školách</a:t>
            </a:r>
            <a:r>
              <a:rPr lang="sk-SK" sz="2800" dirty="0">
                <a:solidFill>
                  <a:srgbClr val="FF0000"/>
                </a:solidFill>
              </a:rPr>
              <a:t> a o zmene a doplnení niektorých zákonov v znení neskorších predpisov</a:t>
            </a:r>
          </a:p>
          <a:p>
            <a:pPr algn="just"/>
            <a:endParaRPr lang="sk-SK" sz="28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FF0000"/>
                </a:solidFill>
              </a:rPr>
              <a:t>Vyhláška Ministerstva školstva Slovenskej republiky č. 614/2002 Z. z. </a:t>
            </a:r>
            <a:r>
              <a:rPr lang="sk-SK" sz="2800" b="1" dirty="0">
                <a:solidFill>
                  <a:srgbClr val="FF0000"/>
                </a:solidFill>
              </a:rPr>
              <a:t>o kreditovom systéme štúdia</a:t>
            </a:r>
          </a:p>
          <a:p>
            <a:pPr algn="just"/>
            <a:endParaRPr lang="sk-SK" sz="28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800" dirty="0"/>
              <a:t>Vyhláška  Ministerstva školstva, vedy, výskumu a športu Slovenskej republiky č. 233/2011 Z. z., ktorou sa vykonávajú niektoré ustanovenia zákona č. 131/2002 Z. z. o vysokých školách a o zmene a doplnení niektorých zákonov v znení neskorších predpisov</a:t>
            </a:r>
            <a:endParaRPr lang="sk-SK" sz="2800" b="1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600038C-4161-4E47-A85F-1B361ACDB289}"/>
              </a:ext>
            </a:extLst>
          </p:cNvPr>
          <p:cNvSpPr txBox="1"/>
          <p:nvPr/>
        </p:nvSpPr>
        <p:spPr>
          <a:xfrm>
            <a:off x="477760" y="210952"/>
            <a:ext cx="9428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Najdôležitejšia legislatíva </a:t>
            </a:r>
            <a:r>
              <a:rPr lang="sk-SK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oblasti VŠ:</a:t>
            </a:r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6554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5C24C512-CEA3-4090-9679-2310EBB2E474}"/>
              </a:ext>
            </a:extLst>
          </p:cNvPr>
          <p:cNvSpPr/>
          <p:nvPr/>
        </p:nvSpPr>
        <p:spPr>
          <a:xfrm>
            <a:off x="1236877" y="153208"/>
            <a:ext cx="8725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sk-SK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sk-SK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sk-SK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student.vsemba.sk</a:t>
            </a:r>
            <a:endParaRPr lang="sk-SK" sz="54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08A8AFF-1C66-1C79-4171-236D69E3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88" y="1270522"/>
            <a:ext cx="8573918" cy="535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96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8600" y="270676"/>
            <a:ext cx="10258705" cy="297033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sk-SK" dirty="0"/>
              <a:t>	Všetky základné informácie určené len študentom ku štúdiu nájdete na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študentskom portáli</a:t>
            </a:r>
            <a:r>
              <a:rPr lang="sk-SK" dirty="0"/>
              <a:t>  vysokej školy, ktorý nájdete na adrese: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sk-SK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sk-SK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sk-SK" sz="5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student.vsemba.sk</a:t>
            </a:r>
            <a:endParaRPr lang="sk-SK" sz="5800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4F47592-857A-405C-ADCB-F6A039F09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95" y="2818986"/>
            <a:ext cx="4273784" cy="248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Rovná spojovacia šípka 4"/>
          <p:cNvCxnSpPr>
            <a:cxnSpLocks/>
          </p:cNvCxnSpPr>
          <p:nvPr/>
        </p:nvCxnSpPr>
        <p:spPr>
          <a:xfrm flipH="1">
            <a:off x="4871864" y="3410999"/>
            <a:ext cx="1368152" cy="243027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>
            <a:cxnSpLocks/>
          </p:cNvCxnSpPr>
          <p:nvPr/>
        </p:nvCxnSpPr>
        <p:spPr>
          <a:xfrm flipH="1" flipV="1">
            <a:off x="4799857" y="4265594"/>
            <a:ext cx="1540957" cy="31553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obsahu 2"/>
          <p:cNvSpPr txBox="1">
            <a:spLocks/>
          </p:cNvSpPr>
          <p:nvPr/>
        </p:nvSpPr>
        <p:spPr bwMode="auto">
          <a:xfrm>
            <a:off x="6340813" y="3086962"/>
            <a:ext cx="4032448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e-mail, ktorý ste uviedli na prihláške a na evidenčnom liste</a:t>
            </a:r>
          </a:p>
        </p:txBody>
      </p:sp>
      <p:sp>
        <p:nvSpPr>
          <p:cNvPr id="12" name="Zástupný symbol obsahu 2"/>
          <p:cNvSpPr txBox="1">
            <a:spLocks/>
          </p:cNvSpPr>
          <p:nvPr/>
        </p:nvSpPr>
        <p:spPr bwMode="auto">
          <a:xfrm>
            <a:off x="6384032" y="4131578"/>
            <a:ext cx="4032448" cy="129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prvé heslo bude Vaše osobné číslo uvedené v zmluve, po prvom prihlásení si môžete heslo zmeniť.</a:t>
            </a:r>
          </a:p>
        </p:txBody>
      </p:sp>
      <p:sp>
        <p:nvSpPr>
          <p:cNvPr id="13" name="Zástupný symbol obsahu 2"/>
          <p:cNvSpPr txBox="1">
            <a:spLocks/>
          </p:cNvSpPr>
          <p:nvPr/>
        </p:nvSpPr>
        <p:spPr bwMode="auto">
          <a:xfrm>
            <a:off x="510107" y="5847688"/>
            <a:ext cx="11459818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prípade akýchkoľvek  technických problémov k portálu, kontaktujte podporu e-mailom na </a:t>
            </a:r>
          </a:p>
          <a:p>
            <a:pPr marL="0" indent="0" algn="ctr">
              <a:buNone/>
            </a:pPr>
            <a:r>
              <a:rPr lang="sk-SK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student.support@vsemba.sk</a:t>
            </a:r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182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9C994BAF-6639-4C8C-A0EB-23931F352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44" y="0"/>
            <a:ext cx="2338214" cy="2996952"/>
          </a:xfrm>
          <a:prstGeom prst="rect">
            <a:avLst/>
          </a:prstGeom>
        </p:spPr>
      </p:pic>
      <p:pic>
        <p:nvPicPr>
          <p:cNvPr id="3" name="Grafický objekt 2" descr="Ruka ukazujúca doprava">
            <a:extLst>
              <a:ext uri="{FF2B5EF4-FFF2-40B4-BE49-F238E27FC236}">
                <a16:creationId xmlns:a16="http://schemas.microsoft.com/office/drawing/2014/main" id="{B2825FC4-BDEC-D0D2-37CD-1434938CF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6779" y="614628"/>
            <a:ext cx="656989" cy="65698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3E8E6B7-A88C-6C55-F317-0FE328FE6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106" y="120006"/>
            <a:ext cx="9467850" cy="452847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09E4DA5-4B05-1674-6028-E5FC2FC4F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031" y="1151845"/>
            <a:ext cx="9396000" cy="192541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C7C195F-A01C-BB64-6F92-A2314B8373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8"/>
          <a:stretch/>
        </p:blipFill>
        <p:spPr>
          <a:xfrm>
            <a:off x="2630841" y="1380564"/>
            <a:ext cx="9432000" cy="55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F072F775-7706-5B9F-00DC-6E45D0FC1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" t="5744"/>
          <a:stretch/>
        </p:blipFill>
        <p:spPr>
          <a:xfrm>
            <a:off x="0" y="102641"/>
            <a:ext cx="12192000" cy="5994848"/>
          </a:xfrm>
          <a:prstGeom prst="rect">
            <a:avLst/>
          </a:prstGeom>
        </p:spPr>
      </p:pic>
      <p:pic>
        <p:nvPicPr>
          <p:cNvPr id="9" name="Grafický objekt 8" descr="Ruka ukazujúca doprava">
            <a:extLst>
              <a:ext uri="{FF2B5EF4-FFF2-40B4-BE49-F238E27FC236}">
                <a16:creationId xmlns:a16="http://schemas.microsoft.com/office/drawing/2014/main" id="{56C46F61-8465-4E6F-9F97-F8F8FC90F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1578" flipH="1">
            <a:off x="2814102" y="3272939"/>
            <a:ext cx="656989" cy="65698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B232D9C-558F-D739-5B6E-A7D569DC5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151" y="13534"/>
            <a:ext cx="5125792" cy="6952537"/>
          </a:xfrm>
          <a:prstGeom prst="rect">
            <a:avLst/>
          </a:prstGeom>
        </p:spPr>
      </p:pic>
      <p:pic>
        <p:nvPicPr>
          <p:cNvPr id="7" name="Grafický objekt 6" descr="Ruka ukazujúca doprava">
            <a:extLst>
              <a:ext uri="{FF2B5EF4-FFF2-40B4-BE49-F238E27FC236}">
                <a16:creationId xmlns:a16="http://schemas.microsoft.com/office/drawing/2014/main" id="{4A1E8EDD-1A62-9A2E-5302-31DEA79F7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411373" y="5029965"/>
            <a:ext cx="656989" cy="65698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BEFA296-55A1-75E2-99F6-06A93A91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0363" y="0"/>
            <a:ext cx="9130017" cy="609748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160998A-EA43-F561-DADC-10F675E78F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836"/>
          <a:stretch/>
        </p:blipFill>
        <p:spPr>
          <a:xfrm>
            <a:off x="2088610" y="6032173"/>
            <a:ext cx="9132439" cy="887261"/>
          </a:xfrm>
          <a:prstGeom prst="rect">
            <a:avLst/>
          </a:prstGeom>
        </p:spPr>
      </p:pic>
      <p:sp>
        <p:nvSpPr>
          <p:cNvPr id="16" name="Obdĺžnik 15">
            <a:extLst>
              <a:ext uri="{FF2B5EF4-FFF2-40B4-BE49-F238E27FC236}">
                <a16:creationId xmlns:a16="http://schemas.microsoft.com/office/drawing/2014/main" id="{C2B86127-A36E-879F-7DF9-2DFDA5591156}"/>
              </a:ext>
            </a:extLst>
          </p:cNvPr>
          <p:cNvSpPr/>
          <p:nvPr/>
        </p:nvSpPr>
        <p:spPr>
          <a:xfrm>
            <a:off x="2143427" y="2877714"/>
            <a:ext cx="9043887" cy="422042"/>
          </a:xfrm>
          <a:prstGeom prst="rect">
            <a:avLst/>
          </a:prstGeom>
          <a:noFill/>
          <a:ln w="57150">
            <a:solidFill>
              <a:srgbClr val="00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5CEB4F54-9F4E-B8DF-02E9-C7D855F01AE5}"/>
              </a:ext>
            </a:extLst>
          </p:cNvPr>
          <p:cNvSpPr/>
          <p:nvPr/>
        </p:nvSpPr>
        <p:spPr>
          <a:xfrm>
            <a:off x="2100363" y="1446222"/>
            <a:ext cx="9086951" cy="466164"/>
          </a:xfrm>
          <a:prstGeom prst="rect">
            <a:avLst/>
          </a:prstGeom>
          <a:noFill/>
          <a:ln w="57150">
            <a:solidFill>
              <a:srgbClr val="00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709CB087-1513-143A-A889-788E35FE7304}"/>
              </a:ext>
            </a:extLst>
          </p:cNvPr>
          <p:cNvSpPr/>
          <p:nvPr/>
        </p:nvSpPr>
        <p:spPr>
          <a:xfrm>
            <a:off x="2088611" y="4867275"/>
            <a:ext cx="9086952" cy="276225"/>
          </a:xfrm>
          <a:prstGeom prst="rect">
            <a:avLst/>
          </a:prstGeom>
          <a:noFill/>
          <a:ln w="57150">
            <a:solidFill>
              <a:srgbClr val="00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32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F1828EE-B387-4653-BDED-A15D8F0A0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546" y="74184"/>
            <a:ext cx="2338214" cy="2922768"/>
          </a:xfrm>
          <a:prstGeom prst="rect">
            <a:avLst/>
          </a:prstGeom>
        </p:spPr>
      </p:pic>
      <p:pic>
        <p:nvPicPr>
          <p:cNvPr id="4" name="Grafický objekt 3" descr="Ruka ukazujúca doprava">
            <a:extLst>
              <a:ext uri="{FF2B5EF4-FFF2-40B4-BE49-F238E27FC236}">
                <a16:creationId xmlns:a16="http://schemas.microsoft.com/office/drawing/2014/main" id="{1AEE6972-80DE-4FAA-8FB7-98C07F8A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78425" y="764705"/>
            <a:ext cx="656989" cy="656989"/>
          </a:xfrm>
          <a:prstGeom prst="rect">
            <a:avLst/>
          </a:prstGeom>
        </p:spPr>
      </p:pic>
      <p:pic>
        <p:nvPicPr>
          <p:cNvPr id="9" name="Obrázok 8" descr="Obrázok, na ktorom je snímka obrazovky&#10;&#10;Popis vygenerovaný s veľmi vysokou spoľahlivosťou">
            <a:extLst>
              <a:ext uri="{FF2B5EF4-FFF2-40B4-BE49-F238E27FC236}">
                <a16:creationId xmlns:a16="http://schemas.microsoft.com/office/drawing/2014/main" id="{DFD4D777-3D61-4D7F-AAB6-3B32C5E59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0650"/>
            <a:ext cx="9144000" cy="6696701"/>
          </a:xfrm>
          <a:prstGeom prst="rect">
            <a:avLst/>
          </a:prstGeom>
        </p:spPr>
      </p:pic>
      <p:sp>
        <p:nvSpPr>
          <p:cNvPr id="2" name="Bublina myšlienky: obláčik 1">
            <a:extLst>
              <a:ext uri="{FF2B5EF4-FFF2-40B4-BE49-F238E27FC236}">
                <a16:creationId xmlns:a16="http://schemas.microsoft.com/office/drawing/2014/main" id="{F0742556-A459-486E-8FB8-73098812F666}"/>
              </a:ext>
            </a:extLst>
          </p:cNvPr>
          <p:cNvSpPr/>
          <p:nvPr/>
        </p:nvSpPr>
        <p:spPr>
          <a:xfrm>
            <a:off x="4871864" y="1800140"/>
            <a:ext cx="5544616" cy="3429060"/>
          </a:xfrm>
          <a:prstGeom prst="cloudCallout">
            <a:avLst>
              <a:gd name="adj1" fmla="val -76318"/>
              <a:gd name="adj2" fmla="val 66881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ŠTUDENT </a:t>
            </a:r>
            <a:r>
              <a:rPr lang="sk-SK" sz="24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MôŽE</a:t>
            </a:r>
            <a:r>
              <a:rPr lang="sk-SK" sz="24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MENIŤ IBA TELEFÓNNE ČÍSLO A E-MAIL.</a:t>
            </a:r>
          </a:p>
          <a:p>
            <a:pPr algn="ctr"/>
            <a:r>
              <a:rPr lang="sk-SK" sz="24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Udržujte tieto údaje VŽDY </a:t>
            </a:r>
            <a:r>
              <a:rPr lang="sk-SK" sz="3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aktuálne</a:t>
            </a:r>
            <a:r>
              <a:rPr lang="sk-SK" sz="24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Obrázok 5" descr="Obrázok, na ktorom je osoba, oblečenie, príčesok, košeľa&#10;&#10;Automaticky generovaný popis">
            <a:extLst>
              <a:ext uri="{FF2B5EF4-FFF2-40B4-BE49-F238E27FC236}">
                <a16:creationId xmlns:a16="http://schemas.microsoft.com/office/drawing/2014/main" id="{1A09B58E-B96C-4855-C4BD-F139A8284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r="18650" b="5792"/>
          <a:stretch/>
        </p:blipFill>
        <p:spPr>
          <a:xfrm>
            <a:off x="1579616" y="361950"/>
            <a:ext cx="864000" cy="9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F1828EE-B387-4653-BDED-A15D8F0A0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546" y="74184"/>
            <a:ext cx="2338214" cy="2922768"/>
          </a:xfrm>
          <a:prstGeom prst="rect">
            <a:avLst/>
          </a:prstGeom>
        </p:spPr>
      </p:pic>
      <p:pic>
        <p:nvPicPr>
          <p:cNvPr id="4" name="Grafický objekt 3" descr="Ruka ukazujúca doprava">
            <a:extLst>
              <a:ext uri="{FF2B5EF4-FFF2-40B4-BE49-F238E27FC236}">
                <a16:creationId xmlns:a16="http://schemas.microsoft.com/office/drawing/2014/main" id="{1AEE6972-80DE-4FAA-8FB7-98C07F8A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927649" y="1278016"/>
            <a:ext cx="656989" cy="656989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4413B324-DA8D-4DB0-97E4-F77244D56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140272"/>
            <a:ext cx="9144000" cy="37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4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4B4FC5A-DE30-484A-BE51-39052575C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0"/>
            <a:ext cx="2249083" cy="3212976"/>
          </a:xfrm>
          <a:prstGeom prst="rect">
            <a:avLst/>
          </a:prstGeom>
        </p:spPr>
      </p:pic>
      <p:pic>
        <p:nvPicPr>
          <p:cNvPr id="4" name="Grafický objekt 3" descr="Ruka ukazujúca doprava">
            <a:extLst>
              <a:ext uri="{FF2B5EF4-FFF2-40B4-BE49-F238E27FC236}">
                <a16:creationId xmlns:a16="http://schemas.microsoft.com/office/drawing/2014/main" id="{94552222-ED2B-43D2-9872-FD3811C21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143673" y="620689"/>
            <a:ext cx="656989" cy="65698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75F2668-E979-7E14-7A1C-4580A9852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54" y="0"/>
            <a:ext cx="11745045" cy="69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4B4FC5A-DE30-484A-BE51-39052575C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0"/>
            <a:ext cx="2249083" cy="3212976"/>
          </a:xfrm>
          <a:prstGeom prst="rect">
            <a:avLst/>
          </a:prstGeom>
        </p:spPr>
      </p:pic>
      <p:pic>
        <p:nvPicPr>
          <p:cNvPr id="2" name="Grafický objekt 1" descr="Ruka ukazujúca doprava">
            <a:extLst>
              <a:ext uri="{FF2B5EF4-FFF2-40B4-BE49-F238E27FC236}">
                <a16:creationId xmlns:a16="http://schemas.microsoft.com/office/drawing/2014/main" id="{6B7D6D96-054B-92EF-44F0-3BB8571E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62442" y="1173460"/>
            <a:ext cx="432000" cy="432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B6108FC-3591-41C8-940F-934A1D52D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709" y="230416"/>
            <a:ext cx="9144000" cy="446930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FC633DBD-5145-41D6-9332-C8C45EA15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631" y="1030862"/>
            <a:ext cx="9144000" cy="2648036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A133BF8D-6CD1-4D95-83EF-43985010F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6709" y="2105162"/>
            <a:ext cx="9144000" cy="4671212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14F0F989-ABFE-4F81-B9F7-CF32E0792050}"/>
              </a:ext>
            </a:extLst>
          </p:cNvPr>
          <p:cNvSpPr txBox="1"/>
          <p:nvPr/>
        </p:nvSpPr>
        <p:spPr>
          <a:xfrm>
            <a:off x="1543844" y="3378940"/>
            <a:ext cx="9180000" cy="28007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4400" cap="all" dirty="0">
                <a:solidFill>
                  <a:srgbClr val="FF0000"/>
                </a:solidFill>
              </a:rPr>
              <a:t>ŠTUDENT SA </a:t>
            </a:r>
            <a:r>
              <a:rPr lang="sk-SK" sz="4400" cap="all" dirty="0" err="1">
                <a:solidFill>
                  <a:srgbClr val="FF0000"/>
                </a:solidFill>
              </a:rPr>
              <a:t>MôŽE</a:t>
            </a:r>
            <a:r>
              <a:rPr lang="sk-SK" sz="4400" cap="all" dirty="0">
                <a:solidFill>
                  <a:srgbClr val="FF0000"/>
                </a:solidFill>
              </a:rPr>
              <a:t> </a:t>
            </a:r>
            <a:r>
              <a:rPr lang="sk-SK" sz="4400" b="1" cap="all" dirty="0">
                <a:solidFill>
                  <a:srgbClr val="FF0000"/>
                </a:solidFill>
              </a:rPr>
              <a:t>PRIHLÁSIŤ</a:t>
            </a:r>
            <a:r>
              <a:rPr lang="sk-SK" sz="4400" cap="all" dirty="0">
                <a:solidFill>
                  <a:srgbClr val="FF0000"/>
                </a:solidFill>
              </a:rPr>
              <a:t> NA SKÚŠKU ALEBO </a:t>
            </a:r>
            <a:r>
              <a:rPr lang="sk-SK" sz="4400" b="1" cap="all" dirty="0">
                <a:solidFill>
                  <a:srgbClr val="FF0000"/>
                </a:solidFill>
              </a:rPr>
              <a:t>ODHLÁSIŤ</a:t>
            </a:r>
            <a:r>
              <a:rPr lang="sk-SK" sz="4400" cap="all" dirty="0">
                <a:solidFill>
                  <a:srgbClr val="FF0000"/>
                </a:solidFill>
              </a:rPr>
              <a:t> ZO SKÚŠKY </a:t>
            </a:r>
            <a:r>
              <a:rPr lang="sk-SK" sz="4400" cap="all" dirty="0" err="1">
                <a:solidFill>
                  <a:srgbClr val="FF0000"/>
                </a:solidFill>
              </a:rPr>
              <a:t>NAJNESKôR</a:t>
            </a:r>
            <a:r>
              <a:rPr lang="sk-SK" sz="4400" cap="all" dirty="0">
                <a:solidFill>
                  <a:srgbClr val="FF0000"/>
                </a:solidFill>
              </a:rPr>
              <a:t> </a:t>
            </a:r>
            <a:r>
              <a:rPr lang="sk-SK" sz="4400" b="1" cap="all" dirty="0">
                <a:solidFill>
                  <a:srgbClr val="FF0000"/>
                </a:solidFill>
              </a:rPr>
              <a:t>24</a:t>
            </a:r>
            <a:r>
              <a:rPr lang="sk-SK" sz="4400" cap="all" dirty="0">
                <a:solidFill>
                  <a:srgbClr val="FF0000"/>
                </a:solidFill>
              </a:rPr>
              <a:t> HODÍN PRED SKÚŠKOU </a:t>
            </a:r>
            <a:r>
              <a:rPr lang="sk-SK" sz="4400" b="1" cap="all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B1DDEF30-5DBA-4B64-B869-CE7326FE0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922" y="3176568"/>
            <a:ext cx="9144000" cy="2259203"/>
          </a:xfrm>
          <a:prstGeom prst="rect">
            <a:avLst/>
          </a:prstGeom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73EFD792-B711-4890-89D1-FB9A722C852C}"/>
              </a:ext>
            </a:extLst>
          </p:cNvPr>
          <p:cNvSpPr/>
          <p:nvPr/>
        </p:nvSpPr>
        <p:spPr>
          <a:xfrm>
            <a:off x="1542922" y="4323686"/>
            <a:ext cx="9144000" cy="245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3" name="Obrázok 22">
            <a:extLst>
              <a:ext uri="{FF2B5EF4-FFF2-40B4-BE49-F238E27FC236}">
                <a16:creationId xmlns:a16="http://schemas.microsoft.com/office/drawing/2014/main" id="{FEC2FA07-D7AC-491C-A5DC-AD28CC09CA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143" y="4287277"/>
            <a:ext cx="9144000" cy="16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A4FF6C1-E4B2-4BF6-A73B-AC1DFBEDE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0"/>
            <a:ext cx="2249083" cy="3212976"/>
          </a:xfrm>
          <a:prstGeom prst="rect">
            <a:avLst/>
          </a:prstGeom>
        </p:spPr>
      </p:pic>
      <p:pic>
        <p:nvPicPr>
          <p:cNvPr id="3" name="Grafický objekt 2" descr="Ruka ukazujúca doprava">
            <a:extLst>
              <a:ext uri="{FF2B5EF4-FFF2-40B4-BE49-F238E27FC236}">
                <a16:creationId xmlns:a16="http://schemas.microsoft.com/office/drawing/2014/main" id="{8671DBE5-F84E-4E59-AAAC-808936FB43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391044" y="1628801"/>
            <a:ext cx="504055" cy="50405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5807752-32EC-495A-AA22-473B8D643430}"/>
              </a:ext>
            </a:extLst>
          </p:cNvPr>
          <p:cNvSpPr txBox="1"/>
          <p:nvPr/>
        </p:nvSpPr>
        <p:spPr>
          <a:xfrm>
            <a:off x="3904945" y="1496979"/>
            <a:ext cx="4217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i="1" dirty="0"/>
              <a:t>až v 2. a 3. ročníku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4F4E530-FF16-4049-BE43-A57CB02CA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4624"/>
            <a:ext cx="9144000" cy="5923722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9197F2CE-F8E8-4D42-80BA-A3B88F175CDC}"/>
              </a:ext>
            </a:extLst>
          </p:cNvPr>
          <p:cNvSpPr txBox="1"/>
          <p:nvPr/>
        </p:nvSpPr>
        <p:spPr>
          <a:xfrm>
            <a:off x="5087888" y="4822413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ale na toto ešte </a:t>
            </a:r>
          </a:p>
          <a:p>
            <a:r>
              <a:rPr lang="sk-SK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chvíľku máte čas. </a:t>
            </a:r>
          </a:p>
        </p:txBody>
      </p:sp>
      <p:pic>
        <p:nvPicPr>
          <p:cNvPr id="12" name="Obrázok 11" descr="Obrázok, na ktorom je ClipArt&#10;&#10;Popis vygenerovaný s veľmi vysokou spoľahlivosťou">
            <a:extLst>
              <a:ext uri="{FF2B5EF4-FFF2-40B4-BE49-F238E27FC236}">
                <a16:creationId xmlns:a16="http://schemas.microsoft.com/office/drawing/2014/main" id="{FC3E8519-1888-4682-8E5B-8191A5EDE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466" y="4339385"/>
            <a:ext cx="1860394" cy="18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00F4274-1E37-47A6-9BB7-75104317B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0"/>
            <a:ext cx="2338213" cy="482256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D8A95B9-B4CE-463D-BE4A-022FE55FF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2197">
            <a:off x="2771407" y="2402135"/>
            <a:ext cx="8316416" cy="31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16F9AFCE-D300-4659-8EDB-3AB9988AF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052736"/>
            <a:ext cx="5235729" cy="76944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4400" b="1" dirty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september - január</a:t>
            </a:r>
            <a:endParaRPr lang="cs-CZ" sz="4400" b="1" dirty="0">
              <a:solidFill>
                <a:srgbClr val="F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27A8056-5502-413F-9E4E-4DAC40F06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174" y="3772470"/>
            <a:ext cx="3444875" cy="762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4400" b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február - jún</a:t>
            </a:r>
            <a:endParaRPr lang="cs-CZ" sz="4400" b="1">
              <a:solidFill>
                <a:srgbClr val="F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B3D807ED-D133-4ED5-AD86-FE6371876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537" y="2289399"/>
            <a:ext cx="7635875" cy="1098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6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ZIMNÝ SEMESTER</a:t>
            </a:r>
            <a:endParaRPr lang="cs-CZ" sz="66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0AF84E2-E77F-4779-9613-8F7AFCC04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537" y="4802758"/>
            <a:ext cx="7775575" cy="1098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6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LETNÝ SEMESTER</a:t>
            </a:r>
            <a:endParaRPr lang="cs-CZ" sz="6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" name="Picture 230" descr="j0199719">
            <a:extLst>
              <a:ext uri="{FF2B5EF4-FFF2-40B4-BE49-F238E27FC236}">
                <a16:creationId xmlns:a16="http://schemas.microsoft.com/office/drawing/2014/main" id="{A1932C99-74E3-4582-A024-29B03693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9899" y="1065436"/>
            <a:ext cx="13430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2" descr="j0199709">
            <a:extLst>
              <a:ext uri="{FF2B5EF4-FFF2-40B4-BE49-F238E27FC236}">
                <a16:creationId xmlns:a16="http://schemas.microsoft.com/office/drawing/2014/main" id="{11A54002-63F0-466A-BBB2-A5837BFC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511" y="3501009"/>
            <a:ext cx="12827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1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7039B01-BFD0-4A8A-97F7-EA7B70E56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0"/>
            <a:ext cx="2382011" cy="3573016"/>
          </a:xfrm>
          <a:prstGeom prst="rect">
            <a:avLst/>
          </a:prstGeom>
        </p:spPr>
      </p:pic>
      <p:pic>
        <p:nvPicPr>
          <p:cNvPr id="5" name="Grafický objekt 4" descr="Ruka ukazujúca doprava">
            <a:extLst>
              <a:ext uri="{FF2B5EF4-FFF2-40B4-BE49-F238E27FC236}">
                <a16:creationId xmlns:a16="http://schemas.microsoft.com/office/drawing/2014/main" id="{E5F7CFAD-2FFF-423C-8CD2-5FA52AD0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927649" y="620689"/>
            <a:ext cx="656989" cy="656989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255FAFF9-A9E5-4E9B-9506-DE5E97ADF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36" y="1777380"/>
            <a:ext cx="8188412" cy="478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BCA4DE1-35B2-435D-98E2-2DD8F2EF3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43002">
            <a:off x="1919288" y="822217"/>
            <a:ext cx="8353425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454D584-2FBD-4813-9D0D-5A83F9D36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50884">
            <a:off x="1998726" y="2506415"/>
            <a:ext cx="8372475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45384E9-6E61-449B-8C9F-745AC75214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045" y="3372986"/>
            <a:ext cx="8505825" cy="32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98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7039B01-BFD0-4A8A-97F7-EA7B70E56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0"/>
            <a:ext cx="2382011" cy="3573016"/>
          </a:xfrm>
          <a:prstGeom prst="rect">
            <a:avLst/>
          </a:prstGeom>
        </p:spPr>
      </p:pic>
      <p:pic>
        <p:nvPicPr>
          <p:cNvPr id="5" name="Grafický objekt 4" descr="Ruka ukazujúca doprava">
            <a:extLst>
              <a:ext uri="{FF2B5EF4-FFF2-40B4-BE49-F238E27FC236}">
                <a16:creationId xmlns:a16="http://schemas.microsoft.com/office/drawing/2014/main" id="{49A72441-E21F-4ACF-9B0E-DC79350DB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15681" y="2996953"/>
            <a:ext cx="656989" cy="65698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FCC63FF-AE1E-ED98-040F-C7C4DB384B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36"/>
          <a:stretch/>
        </p:blipFill>
        <p:spPr>
          <a:xfrm>
            <a:off x="4013516" y="562064"/>
            <a:ext cx="7010084" cy="55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466344" y="1844824"/>
            <a:ext cx="11430000" cy="1296144"/>
          </a:xfrm>
        </p:spPr>
        <p:txBody>
          <a:bodyPr>
            <a:normAutofit/>
          </a:bodyPr>
          <a:lstStyle/>
          <a:p>
            <a:pPr eaLnBrk="1" hangingPunct="1"/>
            <a:r>
              <a:rPr lang="sk-SK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VÝUČBOVÝ PORTÁL MOODLE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6A148902-2D91-4EC5-8B42-776186C69C1C}"/>
              </a:ext>
            </a:extLst>
          </p:cNvPr>
          <p:cNvSpPr/>
          <p:nvPr/>
        </p:nvSpPr>
        <p:spPr>
          <a:xfrm>
            <a:off x="7327234" y="3250837"/>
            <a:ext cx="3096344" cy="3096344"/>
          </a:xfrm>
          <a:prstGeom prst="ellipse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C8FA87B-D7C7-4570-AA11-57C4E734D6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09" y="3031099"/>
            <a:ext cx="3316082" cy="331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4353E06-876E-A9B8-433C-ACD76D4F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7735">
            <a:off x="1573414" y="3558787"/>
            <a:ext cx="5446219" cy="29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66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obsahu 2">
            <a:extLst>
              <a:ext uri="{FF2B5EF4-FFF2-40B4-BE49-F238E27FC236}">
                <a16:creationId xmlns:a16="http://schemas.microsoft.com/office/drawing/2014/main" id="{5CE5D422-58C8-41D3-AC8E-889328955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2656"/>
            <a:ext cx="10055353" cy="936104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sk-SK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sk-SK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moodle.vsemba.sk</a:t>
            </a:r>
            <a:endParaRPr lang="sk-SK" sz="48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6237939-B03F-68C3-E200-532BA463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437489"/>
            <a:ext cx="11480800" cy="519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906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55742" y="615848"/>
            <a:ext cx="10027298" cy="2970330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sk-SK" dirty="0"/>
              <a:t>	Komplexné informácie k výučbe nájdete na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výučbovom portáli</a:t>
            </a:r>
            <a:r>
              <a:rPr lang="sk-SK" dirty="0"/>
              <a:t> vysokej školy: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sk-SK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sk-SK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sk-SK" sz="5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moodle.vsemba.sk</a:t>
            </a:r>
            <a:endParaRPr lang="sk-SK" sz="5800" dirty="0"/>
          </a:p>
        </p:txBody>
      </p:sp>
      <p:sp>
        <p:nvSpPr>
          <p:cNvPr id="13" name="Zástupný symbol obsahu 2"/>
          <p:cNvSpPr txBox="1">
            <a:spLocks/>
          </p:cNvSpPr>
          <p:nvPr/>
        </p:nvSpPr>
        <p:spPr bwMode="auto">
          <a:xfrm>
            <a:off x="234696" y="5860760"/>
            <a:ext cx="11722608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prípade akýchkoľvek  technických problémov k portálu, kontaktujte podporu e-mailom na </a:t>
            </a:r>
            <a:r>
              <a:rPr 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student.support</a:t>
            </a:r>
            <a:r>
              <a:rPr lang="sk-SK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@vsemba.</a:t>
            </a:r>
            <a:r>
              <a:rPr 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23C838B-8EFA-43CD-B099-85F1359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34" y="2756473"/>
            <a:ext cx="5696160" cy="2829219"/>
          </a:xfrm>
          <a:prstGeom prst="rect">
            <a:avLst/>
          </a:prstGeom>
        </p:spPr>
      </p:pic>
      <p:sp>
        <p:nvSpPr>
          <p:cNvPr id="9" name="Zástupný symbol obsahu 2"/>
          <p:cNvSpPr txBox="1">
            <a:spLocks/>
          </p:cNvSpPr>
          <p:nvPr/>
        </p:nvSpPr>
        <p:spPr bwMode="auto">
          <a:xfrm>
            <a:off x="6514549" y="3245432"/>
            <a:ext cx="4032448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e-mail, ktorý ste uviedli na prihláške a na evidenčnom liste</a:t>
            </a:r>
          </a:p>
        </p:txBody>
      </p:sp>
      <p:cxnSp>
        <p:nvCxnSpPr>
          <p:cNvPr id="5" name="Rovná spojovacia šípka 4"/>
          <p:cNvCxnSpPr/>
          <p:nvPr/>
        </p:nvCxnSpPr>
        <p:spPr>
          <a:xfrm flipH="1">
            <a:off x="4325520" y="3569468"/>
            <a:ext cx="2088232" cy="144016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 flipH="1" flipV="1">
            <a:off x="4325520" y="4217540"/>
            <a:ext cx="2088232" cy="108012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obsahu 2"/>
          <p:cNvSpPr txBox="1">
            <a:spLocks/>
          </p:cNvSpPr>
          <p:nvPr/>
        </p:nvSpPr>
        <p:spPr bwMode="auto">
          <a:xfrm>
            <a:off x="6557768" y="3983514"/>
            <a:ext cx="4032448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prvé heslo bude Vaše osobné číslo uvedené v zmluve, po prvom prihlásení si budete môcť heslo zmeniť.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A93C5A17-D577-497A-98CF-C5C3897AC701}"/>
              </a:ext>
            </a:extLst>
          </p:cNvPr>
          <p:cNvSpPr/>
          <p:nvPr/>
        </p:nvSpPr>
        <p:spPr>
          <a:xfrm>
            <a:off x="1651238" y="102943"/>
            <a:ext cx="1367957" cy="1368000"/>
          </a:xfrm>
          <a:prstGeom prst="ellipse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84220DB-B416-457A-8B0A-5D75A9068C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943" y="30943"/>
            <a:ext cx="144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234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6AA3B512-3812-0F68-E6E3-B68AB0C1B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1"/>
            <a:ext cx="12192000" cy="5184577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4E1155C7-83AA-222C-8FE0-22CBB824F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198"/>
            <a:ext cx="12192000" cy="555830"/>
          </a:xfrm>
          <a:prstGeom prst="rect">
            <a:avLst/>
          </a:prstGeom>
        </p:spPr>
      </p:pic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8149E254-3802-5E1D-F3F5-F2E47887A454}"/>
              </a:ext>
            </a:extLst>
          </p:cNvPr>
          <p:cNvCxnSpPr/>
          <p:nvPr/>
        </p:nvCxnSpPr>
        <p:spPr>
          <a:xfrm>
            <a:off x="881373" y="591671"/>
            <a:ext cx="0" cy="5020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5846A5B3-3181-A228-1A14-037DA5CC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7741"/>
            <a:ext cx="2180148" cy="4849905"/>
          </a:xfrm>
          <a:prstGeom prst="rect">
            <a:avLst/>
          </a:prstGeom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B1DAD292-5223-4445-9100-38C56F55C5F5}"/>
              </a:ext>
            </a:extLst>
          </p:cNvPr>
          <p:cNvSpPr/>
          <p:nvPr/>
        </p:nvSpPr>
        <p:spPr>
          <a:xfrm>
            <a:off x="44941" y="4921623"/>
            <a:ext cx="1703177" cy="564784"/>
          </a:xfrm>
          <a:prstGeom prst="roundRect">
            <a:avLst>
              <a:gd name="adj" fmla="val 42413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45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5B185A6-6FF1-3AEA-4B80-B4C5EA21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00" y="128588"/>
            <a:ext cx="4357688" cy="221442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597A542-B251-56B8-060F-7C77F672F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367" y="2343014"/>
            <a:ext cx="4265322" cy="20134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9B1CCE1-2AC6-2F59-F15C-98D9C999A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367" y="4356456"/>
            <a:ext cx="2648687" cy="179669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E8F7F8C-AC2A-468E-6DC0-F61538C29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259" y="821797"/>
            <a:ext cx="6422621" cy="542183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67E00A4-17BA-41D7-EE9B-F26304767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5" y="-1"/>
            <a:ext cx="2537210" cy="6977328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CBF78105-2202-D4B6-A5D4-545BA7A80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6800" y="329348"/>
            <a:ext cx="9242568" cy="5914286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9CE3E7FE-BCDB-4D04-3CB7-44401CEC15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6800" y="76073"/>
            <a:ext cx="9242568" cy="6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B6093AD4-A9AE-4F78-B82A-A7BCCB10B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5289"/>
            <a:ext cx="9144000" cy="4867422"/>
          </a:xfrm>
          <a:prstGeom prst="rect">
            <a:avLst/>
          </a:prstGeom>
        </p:spPr>
      </p:pic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03F3479F-6C6B-41EF-B66E-6C3149A1F62E}"/>
              </a:ext>
            </a:extLst>
          </p:cNvPr>
          <p:cNvSpPr/>
          <p:nvPr/>
        </p:nvSpPr>
        <p:spPr>
          <a:xfrm>
            <a:off x="1919536" y="5013176"/>
            <a:ext cx="2664296" cy="504056"/>
          </a:xfrm>
          <a:prstGeom prst="round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388C69A-052E-4300-884D-E0DE9A798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513" y="526615"/>
            <a:ext cx="8964489" cy="533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523AC20-A386-4BAE-B040-8AF0124BB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80" y="1124813"/>
            <a:ext cx="8942438" cy="364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3460DC3-8087-4490-945E-D7266C929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221" y="1161881"/>
            <a:ext cx="2270268" cy="26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BFA943C1-09C4-4182-9B70-3CA9BAD2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83535"/>
            <a:ext cx="9144000" cy="6690930"/>
          </a:xfrm>
          <a:prstGeom prst="rect">
            <a:avLst/>
          </a:prstGeom>
        </p:spPr>
      </p:pic>
      <p:sp>
        <p:nvSpPr>
          <p:cNvPr id="3" name="Rovnoramenný trojuholník 2">
            <a:extLst>
              <a:ext uri="{FF2B5EF4-FFF2-40B4-BE49-F238E27FC236}">
                <a16:creationId xmlns:a16="http://schemas.microsoft.com/office/drawing/2014/main" id="{0000BEEA-405A-40BC-ABA8-9A301C856100}"/>
              </a:ext>
            </a:extLst>
          </p:cNvPr>
          <p:cNvSpPr/>
          <p:nvPr/>
        </p:nvSpPr>
        <p:spPr>
          <a:xfrm>
            <a:off x="1416496" y="1556792"/>
            <a:ext cx="9144000" cy="5301208"/>
          </a:xfrm>
          <a:prstGeom prst="triangle">
            <a:avLst>
              <a:gd name="adj" fmla="val 583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FC81E194-C661-484D-9B76-E3EA90243869}"/>
              </a:ext>
            </a:extLst>
          </p:cNvPr>
          <p:cNvSpPr/>
          <p:nvPr/>
        </p:nvSpPr>
        <p:spPr>
          <a:xfrm>
            <a:off x="1631504" y="1556792"/>
            <a:ext cx="3528392" cy="432048"/>
          </a:xfrm>
          <a:prstGeom prst="roundRect">
            <a:avLst>
              <a:gd name="adj" fmla="val 46062"/>
            </a:avLst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4E317426-3630-4A4D-998A-55A3DE04ED2C}"/>
              </a:ext>
            </a:extLst>
          </p:cNvPr>
          <p:cNvSpPr/>
          <p:nvPr/>
        </p:nvSpPr>
        <p:spPr>
          <a:xfrm>
            <a:off x="6528048" y="1667712"/>
            <a:ext cx="4158954" cy="521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3FD5BFF-8507-4B56-A07A-73BE59A472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58" y="3913122"/>
            <a:ext cx="6048748" cy="277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95EA551-D963-46D3-A824-9151608FF1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930" y="641452"/>
            <a:ext cx="8985567" cy="361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640A26FF-D749-4A1C-95CA-E5A587DDE1F0}"/>
              </a:ext>
            </a:extLst>
          </p:cNvPr>
          <p:cNvSpPr/>
          <p:nvPr/>
        </p:nvSpPr>
        <p:spPr>
          <a:xfrm>
            <a:off x="5255023" y="3658188"/>
            <a:ext cx="1681955" cy="576065"/>
          </a:xfrm>
          <a:prstGeom prst="roundRect">
            <a:avLst>
              <a:gd name="adj" fmla="val 46062"/>
            </a:avLst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78052E4-806E-4320-9B1E-D670373BA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132" y="4345170"/>
            <a:ext cx="8979365" cy="2456396"/>
          </a:xfrm>
          <a:prstGeom prst="rect">
            <a:avLst/>
          </a:prstGeom>
        </p:spPr>
      </p:pic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18DB9356-546E-4286-BD0D-BEE90C023FEC}"/>
              </a:ext>
            </a:extLst>
          </p:cNvPr>
          <p:cNvSpPr/>
          <p:nvPr/>
        </p:nvSpPr>
        <p:spPr>
          <a:xfrm>
            <a:off x="3719736" y="6356411"/>
            <a:ext cx="1296144" cy="443282"/>
          </a:xfrm>
          <a:prstGeom prst="roundRect">
            <a:avLst>
              <a:gd name="adj" fmla="val 46062"/>
            </a:avLst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4E941849-A40F-41A9-84ED-13AA1F4D30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90" y="3854021"/>
            <a:ext cx="949473" cy="9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022E-16 L 0.2967 0.183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16B2039-151F-4E80-8294-9E43A2422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2465537" cy="4509120"/>
          </a:xfrm>
          <a:prstGeom prst="rect">
            <a:avLst/>
          </a:prstGeom>
        </p:spPr>
      </p:pic>
      <p:pic>
        <p:nvPicPr>
          <p:cNvPr id="6" name="Grafický objekt 5" descr="Ruka ukazujúca doprava">
            <a:extLst>
              <a:ext uri="{FF2B5EF4-FFF2-40B4-BE49-F238E27FC236}">
                <a16:creationId xmlns:a16="http://schemas.microsoft.com/office/drawing/2014/main" id="{AE480478-AE90-441B-A53C-15985FBC1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450505" y="1124744"/>
            <a:ext cx="1539032" cy="153903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9AA7918-212D-459A-8EC5-8D10C2B53D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459" y="2564904"/>
            <a:ext cx="881077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17ADB6C-9A43-493C-95E1-D1C27F5EA0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6765" y="3284984"/>
            <a:ext cx="8810777" cy="281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8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D600AD42-D736-4E49-92B7-CBA7EC3CC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13" y="1655818"/>
            <a:ext cx="8096250" cy="41544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4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</a:t>
            </a:r>
            <a:r>
              <a:rPr lang="sk-SK" sz="3200" dirty="0">
                <a:latin typeface="Arial" charset="0"/>
                <a:cs typeface="Arial" charset="0"/>
              </a:rPr>
              <a:t> - výborne (1)		90 - 100 % bodov,</a:t>
            </a:r>
          </a:p>
          <a:p>
            <a:pPr>
              <a:defRPr/>
            </a:pPr>
            <a:r>
              <a:rPr lang="sk-SK" sz="4400" b="1" dirty="0">
                <a:solidFill>
                  <a:srgbClr val="008000"/>
                </a:solidFill>
                <a:latin typeface="Arial" charset="0"/>
                <a:cs typeface="Arial" charset="0"/>
              </a:rPr>
              <a:t>B</a:t>
            </a:r>
            <a:r>
              <a:rPr lang="sk-SK" sz="3200" dirty="0">
                <a:latin typeface="Arial" charset="0"/>
                <a:cs typeface="Arial" charset="0"/>
              </a:rPr>
              <a:t> - veľmi dobre (1,5)	80 - 89 % bodov,</a:t>
            </a:r>
          </a:p>
          <a:p>
            <a:pPr>
              <a:defRPr/>
            </a:pPr>
            <a:r>
              <a:rPr lang="sk-SK" sz="4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</a:t>
            </a:r>
            <a:r>
              <a:rPr lang="sk-SK" sz="3200" dirty="0">
                <a:latin typeface="Arial" charset="0"/>
                <a:cs typeface="Arial" charset="0"/>
              </a:rPr>
              <a:t> - dobre	(2)			70 - 79 % bodov,</a:t>
            </a:r>
          </a:p>
          <a:p>
            <a:pPr>
              <a:defRPr/>
            </a:pPr>
            <a:r>
              <a:rPr lang="sk-SK" sz="4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</a:t>
            </a:r>
            <a:r>
              <a:rPr lang="sk-SK" sz="44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sz="3200" dirty="0">
                <a:latin typeface="Arial" charset="0"/>
                <a:cs typeface="Arial" charset="0"/>
              </a:rPr>
              <a:t>- uspokojivo (2,5)	60 - 69 % bodov,</a:t>
            </a:r>
          </a:p>
          <a:p>
            <a:pPr>
              <a:defRPr/>
            </a:pPr>
            <a:r>
              <a:rPr lang="sk-SK" sz="4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sk-SK" sz="3200" dirty="0">
                <a:latin typeface="Arial" charset="0"/>
                <a:cs typeface="Arial" charset="0"/>
              </a:rPr>
              <a:t> - dostatočne (3)		50 - 59 % bodov,</a:t>
            </a:r>
          </a:p>
          <a:p>
            <a:pPr>
              <a:defRPr/>
            </a:pPr>
            <a:r>
              <a:rPr lang="sk-SK" sz="4400" b="1" dirty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FX</a:t>
            </a:r>
            <a:r>
              <a:rPr lang="sk-SK" sz="3200" dirty="0">
                <a:solidFill>
                  <a:srgbClr val="F00000"/>
                </a:solidFill>
                <a:latin typeface="Arial" charset="0"/>
                <a:cs typeface="Arial" charset="0"/>
              </a:rPr>
              <a:t> </a:t>
            </a:r>
            <a:r>
              <a:rPr lang="sk-SK" sz="3200" dirty="0">
                <a:solidFill>
                  <a:srgbClr val="008000"/>
                </a:solidFill>
                <a:latin typeface="Arial" charset="0"/>
                <a:cs typeface="Arial" charset="0"/>
              </a:rPr>
              <a:t>- </a:t>
            </a:r>
            <a:r>
              <a:rPr lang="sk-SK" sz="3200" dirty="0">
                <a:solidFill>
                  <a:srgbClr val="F00000"/>
                </a:solidFill>
                <a:latin typeface="Arial" charset="0"/>
                <a:cs typeface="Arial" charset="0"/>
              </a:rPr>
              <a:t>nedostatočne (4)	0 - 49 % bodov.</a:t>
            </a:r>
            <a:r>
              <a:rPr lang="cs-CZ" sz="3200" dirty="0">
                <a:solidFill>
                  <a:srgbClr val="F0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BA810AB-F5E2-4CAA-B8C4-3146C23CB77B}"/>
              </a:ext>
            </a:extLst>
          </p:cNvPr>
          <p:cNvSpPr txBox="1"/>
          <p:nvPr/>
        </p:nvSpPr>
        <p:spPr>
          <a:xfrm>
            <a:off x="1924413" y="601925"/>
            <a:ext cx="8067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HODNOTENIE NA VYSOKEJ ŠKOLE</a:t>
            </a:r>
          </a:p>
        </p:txBody>
      </p:sp>
    </p:spTree>
    <p:extLst>
      <p:ext uri="{BB962C8B-B14F-4D97-AF65-F5344CB8AC3E}">
        <p14:creationId xmlns:p14="http://schemas.microsoft.com/office/powerpoint/2010/main" val="559266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217ADB6C-9A43-493C-95E1-D1C27F5E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860" y="1052737"/>
            <a:ext cx="7704871" cy="245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4654D1C8-EC86-459F-B19C-5C1544662CCB}"/>
              </a:ext>
            </a:extLst>
          </p:cNvPr>
          <p:cNvSpPr txBox="1"/>
          <p:nvPr/>
        </p:nvSpPr>
        <p:spPr>
          <a:xfrm>
            <a:off x="0" y="211341"/>
            <a:ext cx="11019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sk-SK" sz="2000" b="1" dirty="0">
                <a:solidFill>
                  <a:srgbClr val="FF0000"/>
                </a:solidFill>
              </a:rPr>
              <a:t>V Moodle nie je dôležité hodnotenie za samotný test, to je iba jeden z atribútov hodnotenia. Dôležité je celkové hodnotenie v súlade so  Študijným poriadkom VŠEM. 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1A8DE578-43B7-4AED-B922-3544457F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790" y="3645024"/>
            <a:ext cx="891842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0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1E428F5E-42C5-4E17-BBD0-8CB0D543D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24" r="8988"/>
          <a:stretch/>
        </p:blipFill>
        <p:spPr>
          <a:xfrm>
            <a:off x="2824101" y="182015"/>
            <a:ext cx="8005265" cy="108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EE56ED1-305E-40A3-A982-0E4566145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13"/>
          <a:stretch/>
        </p:blipFill>
        <p:spPr>
          <a:xfrm>
            <a:off x="2639616" y="1949641"/>
            <a:ext cx="9508319" cy="3904311"/>
          </a:xfrm>
          <a:prstGeom prst="rect">
            <a:avLst/>
          </a:prstGeom>
        </p:spPr>
      </p:pic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4715F511-0D2D-4804-9452-4C7659B526A7}"/>
              </a:ext>
            </a:extLst>
          </p:cNvPr>
          <p:cNvSpPr/>
          <p:nvPr/>
        </p:nvSpPr>
        <p:spPr>
          <a:xfrm>
            <a:off x="2939901" y="620688"/>
            <a:ext cx="3600400" cy="449868"/>
          </a:xfrm>
          <a:prstGeom prst="roundRect">
            <a:avLst>
              <a:gd name="adj" fmla="val 3773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A7428ABD-FB8B-4CA0-8D02-66432C9FD4E6}"/>
              </a:ext>
            </a:extLst>
          </p:cNvPr>
          <p:cNvSpPr/>
          <p:nvPr/>
        </p:nvSpPr>
        <p:spPr>
          <a:xfrm>
            <a:off x="3039834" y="2542655"/>
            <a:ext cx="922566" cy="288032"/>
          </a:xfrm>
          <a:prstGeom prst="roundRect">
            <a:avLst>
              <a:gd name="adj" fmla="val 158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65C59F1-1E5E-F6DF-6B50-501907B2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" y="-1"/>
            <a:ext cx="2537210" cy="69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675903A-F7CA-C20C-6238-D64797D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818" y="1804223"/>
            <a:ext cx="9071992" cy="3567702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2DC18634-A593-95BC-FA6F-C7A27941F77A}"/>
              </a:ext>
            </a:extLst>
          </p:cNvPr>
          <p:cNvSpPr/>
          <p:nvPr/>
        </p:nvSpPr>
        <p:spPr>
          <a:xfrm>
            <a:off x="5560114" y="3818257"/>
            <a:ext cx="2376264" cy="1656184"/>
          </a:xfrm>
          <a:prstGeom prst="roundRect">
            <a:avLst>
              <a:gd name="adj" fmla="val 2492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Grafický objekt 5" descr="Ruka ukazujúca doprava">
            <a:extLst>
              <a:ext uri="{FF2B5EF4-FFF2-40B4-BE49-F238E27FC236}">
                <a16:creationId xmlns:a16="http://schemas.microsoft.com/office/drawing/2014/main" id="{4C8F8F65-0E2C-5E7F-B237-DDB779D4E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404849" y="4502208"/>
            <a:ext cx="1269231" cy="126923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E428F5E-42C5-4E17-BBD0-8CB0D543D5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524" r="8988"/>
          <a:stretch/>
        </p:blipFill>
        <p:spPr>
          <a:xfrm>
            <a:off x="2824101" y="182015"/>
            <a:ext cx="8005265" cy="108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4715F511-0D2D-4804-9452-4C7659B526A7}"/>
              </a:ext>
            </a:extLst>
          </p:cNvPr>
          <p:cNvSpPr/>
          <p:nvPr/>
        </p:nvSpPr>
        <p:spPr>
          <a:xfrm>
            <a:off x="2939901" y="620688"/>
            <a:ext cx="3600400" cy="449868"/>
          </a:xfrm>
          <a:prstGeom prst="roundRect">
            <a:avLst>
              <a:gd name="adj" fmla="val 3773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A7428ABD-FB8B-4CA0-8D02-66432C9FD4E6}"/>
              </a:ext>
            </a:extLst>
          </p:cNvPr>
          <p:cNvSpPr/>
          <p:nvPr/>
        </p:nvSpPr>
        <p:spPr>
          <a:xfrm>
            <a:off x="3730116" y="2253250"/>
            <a:ext cx="922566" cy="28803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65C59F1-1E5E-F6DF-6B50-501907B2A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5" y="-1"/>
            <a:ext cx="2537210" cy="6977328"/>
          </a:xfrm>
          <a:prstGeom prst="rect">
            <a:avLst/>
          </a:prstGeom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D053D110-2D0A-1E7E-4868-F1A3E7E3C61B}"/>
              </a:ext>
            </a:extLst>
          </p:cNvPr>
          <p:cNvSpPr/>
          <p:nvPr/>
        </p:nvSpPr>
        <p:spPr>
          <a:xfrm>
            <a:off x="3148128" y="3344647"/>
            <a:ext cx="922566" cy="28803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4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F0BF54FD-3FAC-4AEF-B898-EC9322EB2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8840"/>
            <a:ext cx="9144000" cy="3096344"/>
          </a:xfrm>
        </p:spPr>
        <p:txBody>
          <a:bodyPr/>
          <a:lstStyle/>
          <a:p>
            <a:pPr eaLnBrk="1" hangingPunct="1"/>
            <a:r>
              <a:rPr lang="sk-SK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PRACOVISKÁ </a:t>
            </a:r>
            <a:br>
              <a:rPr lang="sk-SK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endParaRPr lang="sk-SK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359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0D650FD4-5C76-4A10-822C-9FAE3952DFE5}"/>
              </a:ext>
            </a:extLst>
          </p:cNvPr>
          <p:cNvSpPr/>
          <p:nvPr/>
        </p:nvSpPr>
        <p:spPr>
          <a:xfrm>
            <a:off x="3431704" y="404664"/>
            <a:ext cx="5904656" cy="194421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>
                <a:solidFill>
                  <a:schemeClr val="bg1"/>
                </a:solidFill>
              </a:rPr>
              <a:t>CENTRUM SLUŽIEB </a:t>
            </a:r>
          </a:p>
          <a:p>
            <a:pPr algn="ctr"/>
            <a:r>
              <a:rPr lang="sk-SK" sz="4400" b="1" dirty="0">
                <a:solidFill>
                  <a:schemeClr val="bg1"/>
                </a:solidFill>
              </a:rPr>
              <a:t>PRE ŠTUDENTOV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C0DA0F3D-9315-402A-8269-3B9334C40508}"/>
              </a:ext>
            </a:extLst>
          </p:cNvPr>
          <p:cNvSpPr/>
          <p:nvPr/>
        </p:nvSpPr>
        <p:spPr>
          <a:xfrm>
            <a:off x="1024128" y="3537013"/>
            <a:ext cx="4927856" cy="194421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>
                <a:solidFill>
                  <a:schemeClr val="bg1"/>
                </a:solidFill>
              </a:rPr>
              <a:t>AKADEMICKÁ</a:t>
            </a:r>
          </a:p>
          <a:p>
            <a:pPr algn="ctr"/>
            <a:r>
              <a:rPr lang="sk-SK" sz="4400" b="1" dirty="0">
                <a:solidFill>
                  <a:schemeClr val="bg1"/>
                </a:solidFill>
              </a:rPr>
              <a:t>KNIŽNICA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0A18D60E-5D3A-46A6-B6A2-6DA3E2254E03}"/>
              </a:ext>
            </a:extLst>
          </p:cNvPr>
          <p:cNvSpPr/>
          <p:nvPr/>
        </p:nvSpPr>
        <p:spPr>
          <a:xfrm>
            <a:off x="6206058" y="3861048"/>
            <a:ext cx="4176464" cy="194421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>
                <a:solidFill>
                  <a:schemeClr val="bg1"/>
                </a:solidFill>
              </a:rPr>
              <a:t>ŠTUDIJNÉ</a:t>
            </a:r>
          </a:p>
          <a:p>
            <a:pPr algn="ctr"/>
            <a:r>
              <a:rPr lang="sk-SK" sz="4400" b="1" dirty="0">
                <a:solidFill>
                  <a:schemeClr val="bg1"/>
                </a:solidFill>
              </a:rPr>
              <a:t>ODDELENIE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9B5C0F3A-E05E-4904-ABC4-ACF41F6F2B8D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flipH="1">
            <a:off x="3488056" y="2348880"/>
            <a:ext cx="2895976" cy="1188133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ED462431-848A-4D7A-BB20-B8AE0518DAA2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>
            <a:off x="6384032" y="2348880"/>
            <a:ext cx="1910258" cy="1512168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>
            <a:extLst>
              <a:ext uri="{FF2B5EF4-FFF2-40B4-BE49-F238E27FC236}">
                <a16:creationId xmlns:a16="http://schemas.microsoft.com/office/drawing/2014/main" id="{1F3FCAEB-5BD0-4F28-8663-8AB21470F40B}"/>
              </a:ext>
            </a:extLst>
          </p:cNvPr>
          <p:cNvSpPr txBox="1"/>
          <p:nvPr/>
        </p:nvSpPr>
        <p:spPr>
          <a:xfrm>
            <a:off x="1682496" y="6318764"/>
            <a:ext cx="838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Pondelok – Piatok    8:00 – 16:00</a:t>
            </a:r>
          </a:p>
        </p:txBody>
      </p:sp>
    </p:spTree>
    <p:extLst>
      <p:ext uri="{BB962C8B-B14F-4D97-AF65-F5344CB8AC3E}">
        <p14:creationId xmlns:p14="http://schemas.microsoft.com/office/powerpoint/2010/main" val="305494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podlaha, stôl, vnútri, stena&#10;&#10;Popis vygenerovaný s veľmi vysokou spoľahlivosťou">
            <a:extLst>
              <a:ext uri="{FF2B5EF4-FFF2-40B4-BE49-F238E27FC236}">
                <a16:creationId xmlns:a16="http://schemas.microsoft.com/office/drawing/2014/main" id="{48E48367-C5AE-47CB-8EB5-3D16A191A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760" y="1148916"/>
            <a:ext cx="4662264" cy="3108176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B1D71E45-D867-43A5-BBFA-C17547D5E366}"/>
              </a:ext>
            </a:extLst>
          </p:cNvPr>
          <p:cNvSpPr/>
          <p:nvPr/>
        </p:nvSpPr>
        <p:spPr>
          <a:xfrm>
            <a:off x="320040" y="188640"/>
            <a:ext cx="10347960" cy="792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AKADEMICKÁ KNIŽNICA</a:t>
            </a:r>
          </a:p>
        </p:txBody>
      </p:sp>
      <p:pic>
        <p:nvPicPr>
          <p:cNvPr id="9" name="Obrázok 8" descr="Obrázok, na ktorom je vnútri, polica, podlaha, kniha&#10;&#10;Popis vygenerovaný s veľmi vysokou spoľahlivosťou">
            <a:extLst>
              <a:ext uri="{FF2B5EF4-FFF2-40B4-BE49-F238E27FC236}">
                <a16:creationId xmlns:a16="http://schemas.microsoft.com/office/drawing/2014/main" id="{6F447377-C890-4DCE-84DE-C08D92ED66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702" y="3284984"/>
            <a:ext cx="4860539" cy="324036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F829E6FD-1E12-40C9-891D-1E174D680EC0}"/>
              </a:ext>
            </a:extLst>
          </p:cNvPr>
          <p:cNvSpPr txBox="1"/>
          <p:nvPr/>
        </p:nvSpPr>
        <p:spPr>
          <a:xfrm>
            <a:off x="210394" y="4425368"/>
            <a:ext cx="52836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b="1" dirty="0" err="1"/>
              <a:t>studovna@vsemba.sk</a:t>
            </a:r>
            <a:endParaRPr lang="sk-SK" sz="3200" b="1" dirty="0"/>
          </a:p>
          <a:p>
            <a:pPr algn="ctr"/>
            <a:r>
              <a:rPr lang="sk-SK" sz="3200" b="1" dirty="0"/>
              <a:t>+421 917 095 766</a:t>
            </a:r>
          </a:p>
          <a:p>
            <a:pPr algn="ctr"/>
            <a:r>
              <a:rPr lang="sk-SK" sz="3200" b="1" dirty="0"/>
              <a:t>Mgr. Ľubica Filipová, PhD.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89311EFF-B691-407D-B2B0-3413A4A10CBB}"/>
              </a:ext>
            </a:extLst>
          </p:cNvPr>
          <p:cNvSpPr/>
          <p:nvPr/>
        </p:nvSpPr>
        <p:spPr>
          <a:xfrm>
            <a:off x="1527820" y="6273226"/>
            <a:ext cx="914018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k-SK" sz="3200" dirty="0"/>
              <a:t>  http://</a:t>
            </a:r>
            <a:r>
              <a:rPr lang="sk-SK" sz="3200" dirty="0" err="1"/>
              <a:t>www.vsemba.sk</a:t>
            </a:r>
            <a:r>
              <a:rPr lang="sk-SK" sz="3200" dirty="0"/>
              <a:t>/AkademickaKniznica</a:t>
            </a:r>
          </a:p>
        </p:txBody>
      </p:sp>
      <p:pic>
        <p:nvPicPr>
          <p:cNvPr id="13" name="Obrázok 12" descr="Obrázok, na ktorom je polica, vnútri, kniha, knižnica&#10;&#10;Popis vygenerovaný s veľmi vysokou spoľahlivosťou">
            <a:extLst>
              <a:ext uri="{FF2B5EF4-FFF2-40B4-BE49-F238E27FC236}">
                <a16:creationId xmlns:a16="http://schemas.microsoft.com/office/drawing/2014/main" id="{6F946B0E-1A6F-474E-B023-0B6EFBAE5C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1083357"/>
            <a:ext cx="3077448" cy="20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88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02FB8D20-C003-4313-BAFD-050EA3A445B9}"/>
              </a:ext>
            </a:extLst>
          </p:cNvPr>
          <p:cNvSpPr/>
          <p:nvPr/>
        </p:nvSpPr>
        <p:spPr>
          <a:xfrm>
            <a:off x="270588" y="116632"/>
            <a:ext cx="3676261" cy="1008112"/>
          </a:xfrm>
          <a:prstGeom prst="roundRect">
            <a:avLst>
              <a:gd name="adj" fmla="val 50000"/>
            </a:avLst>
          </a:prstGeom>
          <a:solidFill>
            <a:srgbClr val="0066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4400" b="1" dirty="0">
              <a:solidFill>
                <a:schemeClr val="bg1"/>
              </a:solidFill>
            </a:endParaRPr>
          </a:p>
        </p:txBody>
      </p: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569379D7-7830-47FD-BA74-AAE1E0D66E7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108719" y="1124744"/>
            <a:ext cx="1467002" cy="972108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023127BC-8F91-472E-BF23-93546762E037}"/>
              </a:ext>
            </a:extLst>
          </p:cNvPr>
          <p:cNvSpPr/>
          <p:nvPr/>
        </p:nvSpPr>
        <p:spPr>
          <a:xfrm>
            <a:off x="1775520" y="1628800"/>
            <a:ext cx="4176464" cy="194421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>
                <a:solidFill>
                  <a:schemeClr val="bg1"/>
                </a:solidFill>
              </a:rPr>
              <a:t>ÚSTAV VEREJNEJ SPRÁVY</a:t>
            </a:r>
          </a:p>
        </p:txBody>
      </p:sp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66ADDC5A-6F2B-413A-A678-A58178A7E3AA}"/>
              </a:ext>
            </a:extLst>
          </p:cNvPr>
          <p:cNvSpPr/>
          <p:nvPr/>
        </p:nvSpPr>
        <p:spPr>
          <a:xfrm>
            <a:off x="6242275" y="152636"/>
            <a:ext cx="4176464" cy="194421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>
                <a:solidFill>
                  <a:schemeClr val="bg1"/>
                </a:solidFill>
              </a:rPr>
              <a:t>ÚSTAV EKONÓMIE A MANAŽMENTU</a:t>
            </a:r>
          </a:p>
        </p:txBody>
      </p:sp>
      <p:cxnSp>
        <p:nvCxnSpPr>
          <p:cNvPr id="50" name="Rovná spojnica 49">
            <a:extLst>
              <a:ext uri="{FF2B5EF4-FFF2-40B4-BE49-F238E27FC236}">
                <a16:creationId xmlns:a16="http://schemas.microsoft.com/office/drawing/2014/main" id="{077BAD63-BAB9-468E-96A1-4331E32845AB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8328249" y="2096852"/>
            <a:ext cx="2259" cy="162000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0B7771F-3A57-4A5E-98BD-B693E1E6E2C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946849" y="620688"/>
            <a:ext cx="2437184" cy="288032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ĺžnik 38">
            <a:extLst>
              <a:ext uri="{FF2B5EF4-FFF2-40B4-BE49-F238E27FC236}">
                <a16:creationId xmlns:a16="http://schemas.microsoft.com/office/drawing/2014/main" id="{08253D31-EC25-454F-91D8-BBEBBEC77576}"/>
              </a:ext>
            </a:extLst>
          </p:cNvPr>
          <p:cNvSpPr/>
          <p:nvPr/>
        </p:nvSpPr>
        <p:spPr>
          <a:xfrm>
            <a:off x="6240017" y="2384884"/>
            <a:ext cx="4176464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Katedra ekonómie a financií</a:t>
            </a:r>
          </a:p>
        </p:txBody>
      </p:sp>
      <p:sp>
        <p:nvSpPr>
          <p:cNvPr id="40" name="Obdĺžnik 39">
            <a:extLst>
              <a:ext uri="{FF2B5EF4-FFF2-40B4-BE49-F238E27FC236}">
                <a16:creationId xmlns:a16="http://schemas.microsoft.com/office/drawing/2014/main" id="{2C39520C-9858-4C1E-99D1-D58BA717B0BD}"/>
              </a:ext>
            </a:extLst>
          </p:cNvPr>
          <p:cNvSpPr/>
          <p:nvPr/>
        </p:nvSpPr>
        <p:spPr>
          <a:xfrm>
            <a:off x="6240017" y="2910644"/>
            <a:ext cx="4176464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Katedra manažmentu a marketingu</a:t>
            </a:r>
          </a:p>
        </p:txBody>
      </p:sp>
      <p:sp>
        <p:nvSpPr>
          <p:cNvPr id="41" name="Obdĺžnik 40">
            <a:extLst>
              <a:ext uri="{FF2B5EF4-FFF2-40B4-BE49-F238E27FC236}">
                <a16:creationId xmlns:a16="http://schemas.microsoft.com/office/drawing/2014/main" id="{F3799ACE-8563-4992-BBE2-A8EDB01DA230}"/>
              </a:ext>
            </a:extLst>
          </p:cNvPr>
          <p:cNvSpPr/>
          <p:nvPr/>
        </p:nvSpPr>
        <p:spPr>
          <a:xfrm>
            <a:off x="6240016" y="3428998"/>
            <a:ext cx="4176464" cy="57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Katedra malého a stredného podnikania</a:t>
            </a:r>
          </a:p>
        </p:txBody>
      </p:sp>
      <p:cxnSp>
        <p:nvCxnSpPr>
          <p:cNvPr id="47" name="Rovná spojnica 46">
            <a:extLst>
              <a:ext uri="{FF2B5EF4-FFF2-40B4-BE49-F238E27FC236}">
                <a16:creationId xmlns:a16="http://schemas.microsoft.com/office/drawing/2014/main" id="{5EEB1F4C-2EBC-40BA-A9E8-6FFBB15D2AF1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3863752" y="3573016"/>
            <a:ext cx="1" cy="205200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ĺžnik 42">
            <a:extLst>
              <a:ext uri="{FF2B5EF4-FFF2-40B4-BE49-F238E27FC236}">
                <a16:creationId xmlns:a16="http://schemas.microsoft.com/office/drawing/2014/main" id="{E7B3A0D6-26D7-4BC8-9388-E637024D7E5B}"/>
              </a:ext>
            </a:extLst>
          </p:cNvPr>
          <p:cNvSpPr/>
          <p:nvPr/>
        </p:nvSpPr>
        <p:spPr>
          <a:xfrm>
            <a:off x="1775520" y="3753036"/>
            <a:ext cx="4176464" cy="57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Katedra verejnej správy a regionálneho rozvoja</a:t>
            </a:r>
          </a:p>
        </p:txBody>
      </p:sp>
      <p:sp>
        <p:nvSpPr>
          <p:cNvPr id="44" name="Obdĺžnik 43">
            <a:extLst>
              <a:ext uri="{FF2B5EF4-FFF2-40B4-BE49-F238E27FC236}">
                <a16:creationId xmlns:a16="http://schemas.microsoft.com/office/drawing/2014/main" id="{D8C6F37B-CBE0-485F-B13C-FADAAC501994}"/>
              </a:ext>
            </a:extLst>
          </p:cNvPr>
          <p:cNvSpPr/>
          <p:nvPr/>
        </p:nvSpPr>
        <p:spPr>
          <a:xfrm>
            <a:off x="1765995" y="4510050"/>
            <a:ext cx="4176464" cy="57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Katedra správneho práva a európskeho práva</a:t>
            </a:r>
          </a:p>
        </p:txBody>
      </p:sp>
      <p:sp>
        <p:nvSpPr>
          <p:cNvPr id="45" name="Obdĺžnik 44">
            <a:extLst>
              <a:ext uri="{FF2B5EF4-FFF2-40B4-BE49-F238E27FC236}">
                <a16:creationId xmlns:a16="http://schemas.microsoft.com/office/drawing/2014/main" id="{B4B403D5-8810-4793-AF75-6D05DB938A8B}"/>
              </a:ext>
            </a:extLst>
          </p:cNvPr>
          <p:cNvSpPr/>
          <p:nvPr/>
        </p:nvSpPr>
        <p:spPr>
          <a:xfrm>
            <a:off x="1765995" y="5273474"/>
            <a:ext cx="4176464" cy="57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Katedra e-</a:t>
            </a:r>
            <a:r>
              <a:rPr lang="sk-SK" dirty="0" err="1"/>
              <a:t>governmentu</a:t>
            </a:r>
            <a:r>
              <a:rPr lang="sk-SK" dirty="0"/>
              <a:t> a digitálnych technológií</a:t>
            </a:r>
          </a:p>
        </p:txBody>
      </p:sp>
      <p:pic>
        <p:nvPicPr>
          <p:cNvPr id="54" name="Obrázok 53" descr="Obrázok, na ktorom je obloha&#10;&#10;Popis vygenerovaný s vysokou spoľahlivosťou">
            <a:extLst>
              <a:ext uri="{FF2B5EF4-FFF2-40B4-BE49-F238E27FC236}">
                <a16:creationId xmlns:a16="http://schemas.microsoft.com/office/drawing/2014/main" id="{31A2F93B-781A-4CEC-A478-ABDBB487CD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583" y="4503439"/>
            <a:ext cx="2831331" cy="1733637"/>
          </a:xfrm>
          <a:prstGeom prst="rect">
            <a:avLst/>
          </a:prstGeom>
        </p:spPr>
      </p:pic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B7413ABE-63C9-35B0-7A68-A83C2CE3F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" y="-302207"/>
            <a:ext cx="4028897" cy="17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69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0CFF6D5A-2994-419F-AF20-EFF76C8AA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3" y="237033"/>
            <a:ext cx="5629275" cy="1733550"/>
          </a:xfrm>
          <a:prstGeom prst="rect">
            <a:avLst/>
          </a:prstGeom>
        </p:spPr>
      </p:pic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C89C71EA-2D4C-460E-A941-45B411291957}"/>
              </a:ext>
            </a:extLst>
          </p:cNvPr>
          <p:cNvSpPr/>
          <p:nvPr/>
        </p:nvSpPr>
        <p:spPr>
          <a:xfrm>
            <a:off x="522792" y="309041"/>
            <a:ext cx="5616624" cy="1656184"/>
          </a:xfrm>
          <a:prstGeom prst="round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5311C2C1-7B9A-4119-B52E-F3A232174E66}"/>
              </a:ext>
            </a:extLst>
          </p:cNvPr>
          <p:cNvSpPr/>
          <p:nvPr/>
        </p:nvSpPr>
        <p:spPr>
          <a:xfrm>
            <a:off x="522792" y="3429000"/>
            <a:ext cx="8436310" cy="1224136"/>
          </a:xfrm>
          <a:prstGeom prst="roundRect">
            <a:avLst>
              <a:gd name="adj" fmla="val 24448"/>
            </a:avLst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KARIÉRNE CENTRUM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0762AFBF-7638-46FF-8515-6028A1C0A986}"/>
              </a:ext>
            </a:extLst>
          </p:cNvPr>
          <p:cNvSpPr/>
          <p:nvPr/>
        </p:nvSpPr>
        <p:spPr>
          <a:xfrm>
            <a:off x="493788" y="4885114"/>
            <a:ext cx="11291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/>
              <a:t>Cieľom kariérneho centra Vysokej školy ekonómie a manažmentu v Bratislave je podpora našich študentov a absolventov pri hľadaní a získaní atraktívneho pracovného miesta prostredníctvom aktivít realizovaných kariérnym centrom, zameraných na poskytovanie informácií o aktualitách na trhu práce, zabezpečovaním poradenstva v danej problematike a organizovaním špecifických aktivít a podujatí.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09EBBD9A-B670-4516-B037-F51AAA7AEC12}"/>
              </a:ext>
            </a:extLst>
          </p:cNvPr>
          <p:cNvSpPr/>
          <p:nvPr/>
        </p:nvSpPr>
        <p:spPr>
          <a:xfrm>
            <a:off x="522792" y="2133049"/>
            <a:ext cx="11291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/>
              <a:t>Hlavným cieľom tohto centra je pomáhať študentom, absolventom ako aj širokej verejnosti s rozvojom inovatívneho potenciálu v rôznych oblastiach podnikania.</a:t>
            </a:r>
          </a:p>
          <a:p>
            <a:pPr algn="just"/>
            <a:r>
              <a:rPr lang="sk-SK" dirty="0"/>
              <a:t>Víziou GROWUP je podporiť a naštartovať procesy v rámci realizácie nápadov pri ich premene na komerčné aktivity.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19F6527-18B2-4CC2-969B-5AE2C3301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488" y="140524"/>
            <a:ext cx="2171614" cy="18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99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A1B6B28-4194-6BC5-5947-E951B6CA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BBD-D261-49F6-9BAB-A3E3938F7DA8}" type="slidenum">
              <a:rPr lang="sk-SK" smtClean="0"/>
              <a:t>58</a:t>
            </a:fld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54C019D-A105-0437-C5F4-21AE32A95B81}"/>
              </a:ext>
            </a:extLst>
          </p:cNvPr>
          <p:cNvSpPr txBox="1"/>
          <p:nvPr/>
        </p:nvSpPr>
        <p:spPr>
          <a:xfrm>
            <a:off x="409606" y="1105806"/>
            <a:ext cx="5001208" cy="494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+mj-lt"/>
              </a:rPr>
              <a:t>11.10.2024 - piatok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Nové Zámky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sk-SK" sz="36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.10.2024 – </a:t>
            </a:r>
            <a:r>
              <a:rPr lang="sk-SK" sz="36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piatok</a:t>
            </a:r>
            <a:endParaRPr lang="sk-SK" sz="36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Č</a:t>
            </a:r>
            <a:r>
              <a:rPr lang="sk-SK" sz="3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25.10.2024 – piatok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Bánovce nad Bebravou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36C9C9A-19D4-4A86-4700-D7EBC348802D}"/>
              </a:ext>
            </a:extLst>
          </p:cNvPr>
          <p:cNvSpPr txBox="1"/>
          <p:nvPr/>
        </p:nvSpPr>
        <p:spPr>
          <a:xfrm>
            <a:off x="5855516" y="1136840"/>
            <a:ext cx="5359224" cy="4878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+mj-lt"/>
              </a:rPr>
              <a:t>12.10.2024 - sobota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Žarnovica, </a:t>
            </a:r>
            <a:r>
              <a:rPr lang="sk-SK" sz="3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Zlaté Moravce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6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19.10.2024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Prešov, Kežmarok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sk-SK" sz="36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.10.2024 – sobota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Brezno, Lučenec</a:t>
            </a:r>
            <a:endParaRPr lang="sk-SK" sz="3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71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clipartbest.com/cliparts/MiL/xkd/MiLxkdLia.png">
            <a:extLst>
              <a:ext uri="{FF2B5EF4-FFF2-40B4-BE49-F238E27FC236}">
                <a16:creationId xmlns:a16="http://schemas.microsoft.com/office/drawing/2014/main" id="{8C60FA95-590D-4C7B-A4A3-45BA0103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648" y="339228"/>
            <a:ext cx="6120680" cy="6518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32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699247" y="2837423"/>
            <a:ext cx="9144000" cy="2298636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sk-SK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ŠTUDOVAŤ </a:t>
            </a:r>
            <a:br>
              <a:rPr lang="sk-SK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sk-SK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endParaRPr lang="sk-SK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E5DC067-AE84-4951-EE4B-0DF53F58E7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06" y="1389530"/>
            <a:ext cx="2829513" cy="46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FDCF0CD2-7D97-486F-8902-395223974539}"/>
              </a:ext>
            </a:extLst>
          </p:cNvPr>
          <p:cNvSpPr txBox="1"/>
          <p:nvPr/>
        </p:nvSpPr>
        <p:spPr>
          <a:xfrm>
            <a:off x="630936" y="260648"/>
            <a:ext cx="1003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Akademickí funkcionári </a:t>
            </a:r>
            <a:r>
              <a:rPr lang="sk-SK" sz="4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C77A3EB4-14D7-4CE2-B082-69ACCCA38082}"/>
              </a:ext>
            </a:extLst>
          </p:cNvPr>
          <p:cNvSpPr txBox="1"/>
          <p:nvPr/>
        </p:nvSpPr>
        <p:spPr>
          <a:xfrm>
            <a:off x="2049575" y="4778551"/>
            <a:ext cx="447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Dr.h.c. doc. Ing. Ľuboš </a:t>
            </a:r>
            <a:r>
              <a:rPr lang="sk-SK" b="1" dirty="0"/>
              <a:t>CIBÁK</a:t>
            </a:r>
            <a:r>
              <a:rPr lang="sk-SK" dirty="0"/>
              <a:t>, PhD. MBA</a:t>
            </a:r>
          </a:p>
          <a:p>
            <a:pPr algn="ctr"/>
            <a:r>
              <a:rPr lang="sk-SK" i="1" dirty="0"/>
              <a:t>rektor </a:t>
            </a:r>
            <a:r>
              <a:rPr lang="sk-SK" i="1" dirty="0" err="1"/>
              <a:t>VŠEM</a:t>
            </a:r>
            <a:endParaRPr lang="sk-SK" i="1" dirty="0"/>
          </a:p>
        </p:txBody>
      </p:sp>
      <p:pic>
        <p:nvPicPr>
          <p:cNvPr id="3" name="Obrázok 2" descr="Obrázok, na ktorom je osoba, nosenie, klobúk&#10;&#10;Automaticky generovaný popis">
            <a:extLst>
              <a:ext uri="{FF2B5EF4-FFF2-40B4-BE49-F238E27FC236}">
                <a16:creationId xmlns:a16="http://schemas.microsoft.com/office/drawing/2014/main" id="{A3D40DE0-62B1-4512-A38B-8D4C32F1C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44" y="1094712"/>
            <a:ext cx="2541529" cy="3562891"/>
          </a:xfrm>
          <a:prstGeom prst="rect">
            <a:avLst/>
          </a:prstGeom>
        </p:spPr>
      </p:pic>
      <p:pic>
        <p:nvPicPr>
          <p:cNvPr id="8" name="Obrázok 7" descr="Obrázok, na ktorom je nosenie, klobúk, osoba, oblečenie&#10;&#10;Popis vygenerovaný s veľmi vysokou spoľahlivosťou">
            <a:extLst>
              <a:ext uri="{FF2B5EF4-FFF2-40B4-BE49-F238E27FC236}">
                <a16:creationId xmlns:a16="http://schemas.microsoft.com/office/drawing/2014/main" id="{A532A1B6-D6B1-46C7-90A2-A8F21181F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948" y="2388651"/>
            <a:ext cx="1944216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8A2F6AD2-3EEA-407E-BF5E-D6DF9ECF1716}"/>
              </a:ext>
            </a:extLst>
          </p:cNvPr>
          <p:cNvSpPr txBox="1"/>
          <p:nvPr/>
        </p:nvSpPr>
        <p:spPr>
          <a:xfrm>
            <a:off x="6824015" y="5461515"/>
            <a:ext cx="447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Dr.h.c</a:t>
            </a:r>
            <a:r>
              <a:rPr lang="sk-SK" dirty="0"/>
              <a:t>. prof. Ing. Viera </a:t>
            </a:r>
            <a:r>
              <a:rPr lang="sk-SK" b="1" dirty="0"/>
              <a:t>CIBÁKOVÁ</a:t>
            </a:r>
            <a:r>
              <a:rPr lang="sk-SK" dirty="0"/>
              <a:t>, CSc.</a:t>
            </a:r>
          </a:p>
          <a:p>
            <a:pPr algn="ctr"/>
            <a:r>
              <a:rPr lang="sk-SK" i="1" dirty="0"/>
              <a:t>emeritný rektor </a:t>
            </a:r>
            <a:r>
              <a:rPr lang="sk-SK" i="1" dirty="0" err="1"/>
              <a:t>VŠEM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37069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okTextu 17">
            <a:extLst>
              <a:ext uri="{FF2B5EF4-FFF2-40B4-BE49-F238E27FC236}">
                <a16:creationId xmlns:a16="http://schemas.microsoft.com/office/drawing/2014/main" id="{AC13FB54-4A88-4E3D-9FD6-C415B682B27C}"/>
              </a:ext>
            </a:extLst>
          </p:cNvPr>
          <p:cNvSpPr txBox="1"/>
          <p:nvPr/>
        </p:nvSpPr>
        <p:spPr>
          <a:xfrm>
            <a:off x="9510262" y="4464660"/>
            <a:ext cx="2315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prof. Ing. Vojtech </a:t>
            </a:r>
            <a:r>
              <a:rPr lang="sk-SK" sz="1600" b="1" dirty="0"/>
              <a:t>KOLLÁR</a:t>
            </a:r>
            <a:r>
              <a:rPr lang="sk-SK" sz="1600" dirty="0"/>
              <a:t>, CSc.</a:t>
            </a:r>
          </a:p>
          <a:p>
            <a:pPr algn="ctr"/>
            <a:r>
              <a:rPr lang="sk-SK" sz="1600" i="1" dirty="0"/>
              <a:t>prorektor pre kvalitu </a:t>
            </a:r>
          </a:p>
          <a:p>
            <a:pPr algn="ctr"/>
            <a:r>
              <a:rPr lang="sk-SK" sz="1600" i="1" dirty="0"/>
              <a:t>a rozvoj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C43AC3F-4E0F-4DF8-8889-D6A81A1790B1}"/>
              </a:ext>
            </a:extLst>
          </p:cNvPr>
          <p:cNvSpPr txBox="1"/>
          <p:nvPr/>
        </p:nvSpPr>
        <p:spPr>
          <a:xfrm>
            <a:off x="685800" y="4520733"/>
            <a:ext cx="2335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doc. Ing. </a:t>
            </a:r>
          </a:p>
          <a:p>
            <a:r>
              <a:rPr lang="sk-SK" sz="1600" dirty="0"/>
              <a:t>Michal </a:t>
            </a:r>
            <a:r>
              <a:rPr lang="sk-SK" sz="1600" b="1" dirty="0"/>
              <a:t>FABUŠ</a:t>
            </a:r>
            <a:r>
              <a:rPr lang="sk-SK" sz="1600" dirty="0"/>
              <a:t>, PhD.</a:t>
            </a:r>
          </a:p>
          <a:p>
            <a:pPr algn="ctr"/>
            <a:r>
              <a:rPr lang="sk-SK" sz="1600" i="1" dirty="0"/>
              <a:t>prorektor pre zahraničné vzťahy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E6E2301E-6271-60EE-8C3D-A237632ACFBC}"/>
              </a:ext>
            </a:extLst>
          </p:cNvPr>
          <p:cNvSpPr txBox="1"/>
          <p:nvPr/>
        </p:nvSpPr>
        <p:spPr>
          <a:xfrm>
            <a:off x="630936" y="260648"/>
            <a:ext cx="1003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Akademickí funkcionári </a:t>
            </a:r>
            <a:r>
              <a:rPr lang="sk-SK" sz="4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sk-SK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pic>
        <p:nvPicPr>
          <p:cNvPr id="6" name="Obrázok 5" descr="Obrázok, na ktorom je osoba, nosenie, klobúk, muž&#10;&#10;Automaticky generovaný popis">
            <a:extLst>
              <a:ext uri="{FF2B5EF4-FFF2-40B4-BE49-F238E27FC236}">
                <a16:creationId xmlns:a16="http://schemas.microsoft.com/office/drawing/2014/main" id="{BF13ABDE-3F51-24B8-BFB6-D48EA10AC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/>
          <a:stretch/>
        </p:blipFill>
        <p:spPr>
          <a:xfrm>
            <a:off x="630936" y="1198302"/>
            <a:ext cx="2390266" cy="3154218"/>
          </a:xfrm>
          <a:prstGeom prst="rect">
            <a:avLst/>
          </a:prstGeom>
        </p:spPr>
      </p:pic>
      <p:pic>
        <p:nvPicPr>
          <p:cNvPr id="11" name="Obrázok 10" descr="Obrázok, na ktorom je osoba, klobúk, nosenie&#10;&#10;Automaticky generovaný popis">
            <a:extLst>
              <a:ext uri="{FF2B5EF4-FFF2-40B4-BE49-F238E27FC236}">
                <a16:creationId xmlns:a16="http://schemas.microsoft.com/office/drawing/2014/main" id="{A3AF02B2-C7EC-37A5-DC6E-BD1E8F805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r="10411" b="16073"/>
          <a:stretch/>
        </p:blipFill>
        <p:spPr>
          <a:xfrm flipH="1">
            <a:off x="3554900" y="1198302"/>
            <a:ext cx="2315476" cy="3154218"/>
          </a:xfrm>
          <a:prstGeom prst="rect">
            <a:avLst/>
          </a:prstGeom>
        </p:spPr>
      </p:pic>
      <p:pic>
        <p:nvPicPr>
          <p:cNvPr id="14" name="Obrázok 13" descr="Obrázok, na ktorom je klobúk, nosenie, osoba, bunda&#10;&#10;Automaticky generovaný popis">
            <a:extLst>
              <a:ext uri="{FF2B5EF4-FFF2-40B4-BE49-F238E27FC236}">
                <a16:creationId xmlns:a16="http://schemas.microsoft.com/office/drawing/2014/main" id="{15E27985-E36F-6513-27FF-D9311E1071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r="7489" b="9184"/>
          <a:stretch/>
        </p:blipFill>
        <p:spPr>
          <a:xfrm>
            <a:off x="6517240" y="1167956"/>
            <a:ext cx="2315475" cy="3154218"/>
          </a:xfrm>
          <a:prstGeom prst="rect">
            <a:avLst/>
          </a:prstGeom>
        </p:spPr>
      </p:pic>
      <p:pic>
        <p:nvPicPr>
          <p:cNvPr id="17" name="Obrázok 16" descr="Obrázok, na ktorom je klobúk, osoba, nosenie, oblečený&#10;&#10;Automaticky generovaný popis">
            <a:extLst>
              <a:ext uri="{FF2B5EF4-FFF2-40B4-BE49-F238E27FC236}">
                <a16:creationId xmlns:a16="http://schemas.microsoft.com/office/drawing/2014/main" id="{33C10249-F7BA-2FB9-D6D1-5B71C95F48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t="5507" r="13643" b="31252"/>
          <a:stretch/>
        </p:blipFill>
        <p:spPr>
          <a:xfrm>
            <a:off x="9510262" y="1167955"/>
            <a:ext cx="2315476" cy="3154219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B03B8FBB-B917-B539-B990-1DC843386F6F}"/>
              </a:ext>
            </a:extLst>
          </p:cNvPr>
          <p:cNvSpPr txBox="1"/>
          <p:nvPr/>
        </p:nvSpPr>
        <p:spPr>
          <a:xfrm>
            <a:off x="3482340" y="4460040"/>
            <a:ext cx="2613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prof.h.c. prof. Ing. Monika </a:t>
            </a:r>
            <a:r>
              <a:rPr lang="sk-SK" sz="1600" b="1" dirty="0"/>
              <a:t>HUDÁKOVÁ</a:t>
            </a:r>
            <a:r>
              <a:rPr lang="sk-SK" sz="1600" dirty="0"/>
              <a:t>, PhD. MBA</a:t>
            </a:r>
          </a:p>
          <a:p>
            <a:pPr algn="ctr"/>
            <a:r>
              <a:rPr lang="sk-SK" sz="1600" i="1" dirty="0"/>
              <a:t>prorektorka pre vedu </a:t>
            </a:r>
          </a:p>
          <a:p>
            <a:pPr algn="ctr"/>
            <a:r>
              <a:rPr lang="sk-SK" sz="1600" i="1" dirty="0"/>
              <a:t>a výskum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625DA055-8CB1-09A5-FA8A-17017772BFE8}"/>
              </a:ext>
            </a:extLst>
          </p:cNvPr>
          <p:cNvSpPr txBox="1"/>
          <p:nvPr/>
        </p:nvSpPr>
        <p:spPr>
          <a:xfrm>
            <a:off x="6584556" y="4460041"/>
            <a:ext cx="2390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doc. PaedDr. PhDr. Marcel </a:t>
            </a:r>
            <a:r>
              <a:rPr lang="sk-SK" sz="1600" b="1" dirty="0"/>
              <a:t>LINCÉNYI</a:t>
            </a:r>
            <a:r>
              <a:rPr lang="sk-SK" sz="1600" dirty="0"/>
              <a:t>, PhD.</a:t>
            </a:r>
          </a:p>
          <a:p>
            <a:pPr algn="ctr"/>
            <a:r>
              <a:rPr lang="sk-SK" sz="1600" i="1" dirty="0"/>
              <a:t>prorektor pre doktorandské a postgraduálne štúdium</a:t>
            </a:r>
          </a:p>
        </p:txBody>
      </p:sp>
    </p:spTree>
    <p:extLst>
      <p:ext uri="{BB962C8B-B14F-4D97-AF65-F5344CB8AC3E}">
        <p14:creationId xmlns:p14="http://schemas.microsoft.com/office/powerpoint/2010/main" val="154134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086271AD-28C8-4568-80CD-882EA8358D7D}"/>
              </a:ext>
            </a:extLst>
          </p:cNvPr>
          <p:cNvSpPr/>
          <p:nvPr/>
        </p:nvSpPr>
        <p:spPr>
          <a:xfrm>
            <a:off x="6457964" y="127966"/>
            <a:ext cx="4570850" cy="5925312"/>
          </a:xfrm>
          <a:prstGeom prst="rect">
            <a:avLst/>
          </a:prstGeom>
          <a:solidFill>
            <a:srgbClr val="006600"/>
          </a:solidFill>
          <a:ln>
            <a:solidFill>
              <a:schemeClr val="accent3">
                <a:shade val="95000"/>
                <a:satMod val="105000"/>
                <a:alpha val="91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sk-SK" sz="2000" dirty="0"/>
              <a:t>študijný odbor:</a:t>
            </a:r>
          </a:p>
          <a:p>
            <a:pPr algn="ctr"/>
            <a:r>
              <a:rPr lang="sk-SK" sz="3600" b="1" dirty="0"/>
              <a:t>EKONÓMIA </a:t>
            </a:r>
          </a:p>
          <a:p>
            <a:pPr algn="ctr"/>
            <a:r>
              <a:rPr lang="sk-SK" sz="3600" b="1" dirty="0"/>
              <a:t>A MANAŽMENT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3C260DE7-3C5D-41B9-B9F4-AF66402201C5}"/>
              </a:ext>
            </a:extLst>
          </p:cNvPr>
          <p:cNvSpPr/>
          <p:nvPr/>
        </p:nvSpPr>
        <p:spPr>
          <a:xfrm>
            <a:off x="6738600" y="1934680"/>
            <a:ext cx="3888432" cy="707886"/>
          </a:xfrm>
          <a:prstGeom prst="roundRect">
            <a:avLst>
              <a:gd name="adj" fmla="val 273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solidFill>
                  <a:srgbClr val="006600"/>
                </a:solidFill>
              </a:rPr>
              <a:t>študijný program:</a:t>
            </a:r>
          </a:p>
          <a:p>
            <a:pPr algn="ctr"/>
            <a:r>
              <a:rPr lang="sk-SK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VEREJNÁ SPRÁVA</a:t>
            </a:r>
          </a:p>
        </p:txBody>
      </p:sp>
      <p:sp>
        <p:nvSpPr>
          <p:cNvPr id="17" name="Obdĺžnik: zaoblené rohy 16">
            <a:extLst>
              <a:ext uri="{FF2B5EF4-FFF2-40B4-BE49-F238E27FC236}">
                <a16:creationId xmlns:a16="http://schemas.microsoft.com/office/drawing/2014/main" id="{E2E71FC9-B228-4594-A51D-BE12BBD5D834}"/>
              </a:ext>
            </a:extLst>
          </p:cNvPr>
          <p:cNvSpPr/>
          <p:nvPr/>
        </p:nvSpPr>
        <p:spPr>
          <a:xfrm>
            <a:off x="6738600" y="2961530"/>
            <a:ext cx="3888432" cy="1487750"/>
          </a:xfrm>
          <a:prstGeom prst="roundRect">
            <a:avLst>
              <a:gd name="adj" fmla="val 181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solidFill>
                  <a:srgbClr val="006600"/>
                </a:solidFill>
              </a:rPr>
              <a:t>študijný program:</a:t>
            </a:r>
          </a:p>
          <a:p>
            <a:pPr algn="ctr"/>
            <a:r>
              <a:rPr lang="sk-SK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MANAŽMENT MALÉHO </a:t>
            </a:r>
          </a:p>
          <a:p>
            <a:pPr algn="ctr"/>
            <a:r>
              <a:rPr lang="sk-SK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STREDNÉHO PODNIKANIA</a:t>
            </a:r>
          </a:p>
        </p:txBody>
      </p:sp>
      <p:pic>
        <p:nvPicPr>
          <p:cNvPr id="3" name="Obrázok 2" descr="Obrázok, na ktorom je osoba&#10;&#10;Automaticky generovaný popis">
            <a:extLst>
              <a:ext uri="{FF2B5EF4-FFF2-40B4-BE49-F238E27FC236}">
                <a16:creationId xmlns:a16="http://schemas.microsoft.com/office/drawing/2014/main" id="{E9D503D9-12E3-4F23-4832-9FD7B814C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12128"/>
          <a:stretch/>
        </p:blipFill>
        <p:spPr>
          <a:xfrm>
            <a:off x="155448" y="127966"/>
            <a:ext cx="6172200" cy="592531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6F489DC4-47EF-5F4C-FEAF-271EED73036B}"/>
              </a:ext>
            </a:extLst>
          </p:cNvPr>
          <p:cNvSpPr txBox="1"/>
          <p:nvPr/>
        </p:nvSpPr>
        <p:spPr>
          <a:xfrm>
            <a:off x="6392806" y="4855464"/>
            <a:ext cx="4570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b="1" dirty="0">
                <a:solidFill>
                  <a:schemeClr val="bg1"/>
                </a:solidFill>
              </a:rPr>
              <a:t>Bc.      Mgr.      PhD.</a:t>
            </a:r>
          </a:p>
          <a:p>
            <a:pPr algn="ctr"/>
            <a:r>
              <a:rPr lang="sk-SK" sz="2400" b="1" i="1" dirty="0">
                <a:solidFill>
                  <a:schemeClr val="bg1"/>
                </a:solidFill>
              </a:rPr>
              <a:t>PhDr.</a:t>
            </a:r>
            <a:r>
              <a:rPr lang="sk-SK" sz="2400" b="1" dirty="0">
                <a:solidFill>
                  <a:schemeClr val="bg1"/>
                </a:solidFill>
              </a:rPr>
              <a:t>  </a:t>
            </a:r>
            <a:r>
              <a:rPr lang="sk-SK" sz="2400" b="1" dirty="0">
                <a:solidFill>
                  <a:srgbClr val="006600"/>
                </a:solidFill>
              </a:rPr>
              <a:t>.</a:t>
            </a:r>
            <a:endParaRPr lang="sk-SK" sz="3000" b="1" dirty="0">
              <a:solidFill>
                <a:srgbClr val="006600"/>
              </a:solidFill>
            </a:endParaRP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41656CD3-19AC-DD85-5CB4-0E3097BE012A}"/>
              </a:ext>
            </a:extLst>
          </p:cNvPr>
          <p:cNvSpPr/>
          <p:nvPr/>
        </p:nvSpPr>
        <p:spPr>
          <a:xfrm>
            <a:off x="6625388" y="4768244"/>
            <a:ext cx="1116531" cy="731520"/>
          </a:xfrm>
          <a:prstGeom prst="roundRect">
            <a:avLst>
              <a:gd name="adj" fmla="val 32143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2862DDA6-AB5F-A6EA-E91C-CBD4F7A181F8}"/>
              </a:ext>
            </a:extLst>
          </p:cNvPr>
          <p:cNvSpPr/>
          <p:nvPr/>
        </p:nvSpPr>
        <p:spPr>
          <a:xfrm>
            <a:off x="7947675" y="4768244"/>
            <a:ext cx="1116531" cy="731520"/>
          </a:xfrm>
          <a:prstGeom prst="roundRect">
            <a:avLst>
              <a:gd name="adj" fmla="val 32143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8194B843-75E1-8AFA-DEB3-A92FE9D89178}"/>
              </a:ext>
            </a:extLst>
          </p:cNvPr>
          <p:cNvSpPr/>
          <p:nvPr/>
        </p:nvSpPr>
        <p:spPr>
          <a:xfrm>
            <a:off x="7947675" y="5184516"/>
            <a:ext cx="1116531" cy="731520"/>
          </a:xfrm>
          <a:prstGeom prst="roundRect">
            <a:avLst>
              <a:gd name="adj" fmla="val 32143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43B7C707-8D3A-D02E-069A-DB80343AF414}"/>
              </a:ext>
            </a:extLst>
          </p:cNvPr>
          <p:cNvSpPr/>
          <p:nvPr/>
        </p:nvSpPr>
        <p:spPr>
          <a:xfrm>
            <a:off x="9386597" y="4768244"/>
            <a:ext cx="1116531" cy="731520"/>
          </a:xfrm>
          <a:prstGeom prst="roundRect">
            <a:avLst>
              <a:gd name="adj" fmla="val 32143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70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C698EAE3D7A044A6C6EA7965193CE2" ma:contentTypeVersion="8" ma:contentTypeDescription="Umožňuje vytvoriť nový dokument." ma:contentTypeScope="" ma:versionID="f60362c0a518566554d955140033c0e1">
  <xsd:schema xmlns:xsd="http://www.w3.org/2001/XMLSchema" xmlns:xs="http://www.w3.org/2001/XMLSchema" xmlns:p="http://schemas.microsoft.com/office/2006/metadata/properties" xmlns:ns2="31b17e57-7dc2-4145-8aa3-8ea1b0352f5f" targetNamespace="http://schemas.microsoft.com/office/2006/metadata/properties" ma:root="true" ma:fieldsID="e4bda33b222df8480bb80a8575f6251d" ns2:_="">
    <xsd:import namespace="31b17e57-7dc2-4145-8aa3-8ea1b0352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17e57-7dc2-4145-8aa3-8ea1b0352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ACB616-3410-4EF6-A2DE-2B0B723C894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29c3a3ff-0f1a-4db5-88a7-f711e5e01ef0"/>
    <ds:schemaRef ds:uri="ed652165-fcb2-4c33-8eb8-01bb9e9f4155"/>
    <ds:schemaRef ds:uri="http://www.w3.org/XML/1998/namespace"/>
    <ds:schemaRef ds:uri="7fd25e2b-da01-4a24-ae07-9ff95e5a929b"/>
    <ds:schemaRef ds:uri="872f06d6-18ae-43af-af4b-311d0001f09a"/>
  </ds:schemaRefs>
</ds:datastoreItem>
</file>

<file path=customXml/itemProps2.xml><?xml version="1.0" encoding="utf-8"?>
<ds:datastoreItem xmlns:ds="http://schemas.openxmlformats.org/officeDocument/2006/customXml" ds:itemID="{AABC13F2-32CB-4AEA-BD71-0D5DB07BAD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0C4458-40C8-436E-B0D4-D7C61F3ABC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b17e57-7dc2-4145-8aa3-8ea1b0352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1634</Words>
  <Application>Microsoft Office PowerPoint</Application>
  <PresentationFormat>Širokouhlá</PresentationFormat>
  <Paragraphs>385</Paragraphs>
  <Slides>59</Slides>
  <Notes>57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2" baseType="lpstr">
      <vt:lpstr>Arial</vt:lpstr>
      <vt:lpstr>Calibri</vt:lpstr>
      <vt:lpstr>Motív Office</vt:lpstr>
      <vt:lpstr>ÚVOD DO ŠTÚDIA  NA VŠEM</vt:lpstr>
      <vt:lpstr>               SYSTÉM VYSOKOŠKOLSKÉHO ŠTÚDIA          NA SLOVENSKU</vt:lpstr>
      <vt:lpstr>Prezentácia programu PowerPoint</vt:lpstr>
      <vt:lpstr>Prezentácia programu PowerPoint</vt:lpstr>
      <vt:lpstr>Prezentácia programu PowerPoint</vt:lpstr>
      <vt:lpstr>AKO ŠTUDOVAŤ  NA VŠEM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PORTÁLY  VYSOKEJ ŠKOLY</vt:lpstr>
      <vt:lpstr>Prezentácia programu PowerPoint</vt:lpstr>
      <vt:lpstr>WEBOVÁ STRÁNKA ŠKOLY</vt:lpstr>
      <vt:lpstr>Prezentácia programu PowerPoint</vt:lpstr>
      <vt:lpstr>Prezentácia programu PowerPoint</vt:lpstr>
      <vt:lpstr>ŠTUDENTSKÝ PORTÁL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VÝUČBOVÝ PORTÁL MOODLE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PRACOVISKÁ  VŠEM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Cibák, Martin</dc:creator>
  <cp:lastModifiedBy>Hudáková, Monika</cp:lastModifiedBy>
  <cp:revision>37</cp:revision>
  <dcterms:created xsi:type="dcterms:W3CDTF">2022-02-08T15:16:37Z</dcterms:created>
  <dcterms:modified xsi:type="dcterms:W3CDTF">2024-10-04T18:48:44Z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0x0101009EC698EAE3D7A044A6C6EA7965193CE2</vt:lpwstr>
  </property>
  <property fmtid="{D5CDD505-2E9C-101B-9397-08002B2CF9AE}" pid="3" name="Order">
    <vt:lpwstr>5866300.00000000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